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8"/>
  </p:notesMasterIdLst>
  <p:sldIdLst>
    <p:sldId id="256" r:id="rId2"/>
    <p:sldId id="275" r:id="rId3"/>
    <p:sldId id="277" r:id="rId4"/>
    <p:sldId id="294" r:id="rId5"/>
    <p:sldId id="259" r:id="rId6"/>
    <p:sldId id="260" r:id="rId7"/>
    <p:sldId id="279" r:id="rId8"/>
    <p:sldId id="293" r:id="rId9"/>
    <p:sldId id="276" r:id="rId10"/>
    <p:sldId id="262" r:id="rId11"/>
    <p:sldId id="263" r:id="rId12"/>
    <p:sldId id="309" r:id="rId13"/>
    <p:sldId id="280" r:id="rId14"/>
    <p:sldId id="264" r:id="rId15"/>
    <p:sldId id="265" r:id="rId16"/>
    <p:sldId id="266" r:id="rId17"/>
    <p:sldId id="267" r:id="rId18"/>
    <p:sldId id="268" r:id="rId19"/>
    <p:sldId id="281" r:id="rId20"/>
    <p:sldId id="269" r:id="rId21"/>
    <p:sldId id="270" r:id="rId22"/>
    <p:sldId id="271" r:id="rId23"/>
    <p:sldId id="272" r:id="rId24"/>
    <p:sldId id="299" r:id="rId25"/>
    <p:sldId id="298" r:id="rId26"/>
    <p:sldId id="296" r:id="rId27"/>
    <p:sldId id="306" r:id="rId28"/>
    <p:sldId id="287" r:id="rId29"/>
    <p:sldId id="307" r:id="rId30"/>
    <p:sldId id="288" r:id="rId31"/>
    <p:sldId id="289" r:id="rId32"/>
    <p:sldId id="300" r:id="rId33"/>
    <p:sldId id="308" r:id="rId34"/>
    <p:sldId id="301" r:id="rId35"/>
    <p:sldId id="305" r:id="rId36"/>
    <p:sldId id="303" r:id="rId37"/>
    <p:sldId id="304" r:id="rId38"/>
    <p:sldId id="310" r:id="rId39"/>
    <p:sldId id="282" r:id="rId40"/>
    <p:sldId id="291" r:id="rId41"/>
    <p:sldId id="283" r:id="rId42"/>
    <p:sldId id="274" r:id="rId43"/>
    <p:sldId id="284" r:id="rId44"/>
    <p:sldId id="311" r:id="rId45"/>
    <p:sldId id="290" r:id="rId46"/>
    <p:sldId id="29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3021"/>
    <a:srgbClr val="411289"/>
    <a:srgbClr val="FF0000"/>
    <a:srgbClr val="92D050"/>
    <a:srgbClr val="0118C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24"/>
    <p:restoredTop sz="88000" autoAdjust="0"/>
  </p:normalViewPr>
  <p:slideViewPr>
    <p:cSldViewPr snapToGrid="0" snapToObjects="1">
      <p:cViewPr varScale="1">
        <p:scale>
          <a:sx n="191" d="100"/>
          <a:sy n="191" d="100"/>
        </p:scale>
        <p:origin x="29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3E207-1A5A-6249-BF2C-0C6BE358EFA7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A2895-BE73-7C47-A06F-91E56D53A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7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73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1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28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1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7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0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useful characteristics of the signal can be derived from the (windowed) waveform.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31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2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5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could include a visualization with </a:t>
            </a:r>
            <a:r>
              <a:rPr lang="en-US" dirty="0" err="1"/>
              <a:t>Matlab</a:t>
            </a:r>
            <a:r>
              <a:rPr lang="en-US" dirty="0"/>
              <a:t>:</a:t>
            </a:r>
            <a:r>
              <a:rPr lang="en-US" baseline="0" dirty="0"/>
              <a:t> rotating vector multiplied by real-valued scalars.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5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8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subtitle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Kuvahaun tulos haulle tampere university">
            <a:extLst>
              <a:ext uri="{FF2B5EF4-FFF2-40B4-BE49-F238E27FC236}">
                <a16:creationId xmlns:a16="http://schemas.microsoft.com/office/drawing/2014/main" id="{23EBE49F-2B4F-C94E-8CE2-E9945BD196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8" b="20206"/>
          <a:stretch/>
        </p:blipFill>
        <p:spPr bwMode="auto">
          <a:xfrm>
            <a:off x="7125980" y="0"/>
            <a:ext cx="156754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CC7C7F-A7EB-4CD2-0560-A540F16D5E18}"/>
              </a:ext>
            </a:extLst>
          </p:cNvPr>
          <p:cNvSpPr/>
          <p:nvPr userDrawn="1"/>
        </p:nvSpPr>
        <p:spPr>
          <a:xfrm>
            <a:off x="120410" y="36809"/>
            <a:ext cx="5414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COMP.SGN.120 </a:t>
            </a:r>
            <a:r>
              <a:rPr lang="en-US" sz="1400" b="1" dirty="0">
                <a:solidFill>
                  <a:schemeClr val="bg1"/>
                </a:solidFill>
              </a:rPr>
              <a:t>Introduction to Audio and Speech Processing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buClr>
                <a:schemeClr val="tx2"/>
              </a:buClr>
              <a:defRPr sz="18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400"/>
            </a:lvl3pPr>
            <a:lvl4pPr>
              <a:buClr>
                <a:schemeClr val="tx2"/>
              </a:buClr>
              <a:defRPr sz="1200"/>
            </a:lvl4pPr>
            <a:lvl5pPr>
              <a:buClr>
                <a:schemeClr val="tx2"/>
              </a:buClr>
              <a:defRPr sz="1200"/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</a:t>
            </a:r>
            <a:r>
              <a:rPr lang="fi-FI" err="1"/>
              <a:t>picture</a:t>
            </a:r>
            <a:r>
              <a:rPr lang="fi-FI"/>
              <a:t> to </a:t>
            </a:r>
            <a:r>
              <a:rPr lang="fi-FI" err="1"/>
              <a:t>placeholder</a:t>
            </a:r>
            <a:r>
              <a:rPr lang="fi-FI"/>
              <a:t> </a:t>
            </a:r>
            <a:r>
              <a:rPr lang="fi-FI" err="1"/>
              <a:t>or</a:t>
            </a:r>
            <a:r>
              <a:rPr lang="fi-FI"/>
              <a:t> </a:t>
            </a:r>
            <a:r>
              <a:rPr lang="fi-FI" err="1"/>
              <a:t>click</a:t>
            </a:r>
            <a:r>
              <a:rPr lang="fi-FI"/>
              <a:t> </a:t>
            </a:r>
            <a:r>
              <a:rPr lang="fi-FI" err="1"/>
              <a:t>icon</a:t>
            </a:r>
            <a:r>
              <a:rPr lang="fi-FI"/>
              <a:t> to </a:t>
            </a:r>
            <a:r>
              <a:rPr lang="fi-FI" err="1"/>
              <a:t>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411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B4D6379-5859-8446-BD29-9F68C6366FF1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ngineering.purdue.edu/~mikedz/ee301/ComplexNumberOverview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BASIC Speech representations and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505200"/>
            <a:ext cx="7223167" cy="1752600"/>
          </a:xfrm>
        </p:spPr>
        <p:txBody>
          <a:bodyPr/>
          <a:lstStyle/>
          <a:p>
            <a:r>
              <a:rPr lang="en-US" sz="1800" i="1" dirty="0"/>
              <a:t>COMP.SGN.120 </a:t>
            </a:r>
            <a:r>
              <a:rPr lang="en-US" sz="1800" b="1" i="1" dirty="0"/>
              <a:t>Introduction to Audio and Speech Processing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28.11.2023</a:t>
            </a:r>
          </a:p>
        </p:txBody>
      </p:sp>
    </p:spTree>
    <p:extLst>
      <p:ext uri="{BB962C8B-B14F-4D97-AF65-F5344CB8AC3E}">
        <p14:creationId xmlns:p14="http://schemas.microsoft.com/office/powerpoint/2010/main" val="1619904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Speech signals 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 can be considered as </a:t>
            </a:r>
            <a:r>
              <a:rPr lang="en-US" i="1" dirty="0"/>
              <a:t>quasi-stationary </a:t>
            </a:r>
            <a:r>
              <a:rPr lang="en-US" dirty="0"/>
              <a:t>on short time-scales.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pPr marL="200025" lvl="1" indent="-200025">
              <a:buNone/>
            </a:pPr>
            <a:endParaRPr lang="en-US" b="1" i="1" dirty="0"/>
          </a:p>
          <a:p>
            <a:pPr marL="200025" lvl="1" indent="-200025">
              <a:buNone/>
            </a:pPr>
            <a:r>
              <a:rPr lang="en-US" b="1" i="1" dirty="0"/>
              <a:t>Windowing:</a:t>
            </a:r>
            <a:r>
              <a:rPr lang="en-US" i="1" dirty="0"/>
              <a:t> controlled selection of a signal segment</a:t>
            </a:r>
          </a:p>
          <a:p>
            <a:pPr marL="200025" lvl="1" indent="-200025"/>
            <a:endParaRPr lang="en-US" i="1" dirty="0"/>
          </a:p>
          <a:p>
            <a:pPr marL="200025" lvl="1" indent="-200025">
              <a:spcAft>
                <a:spcPts val="500"/>
              </a:spcAft>
            </a:pPr>
            <a:r>
              <a:rPr lang="en-US" i="1" dirty="0" err="1"/>
              <a:t>y</a:t>
            </a:r>
            <a:r>
              <a:rPr lang="en-US" i="1" baseline="-25000" dirty="0" err="1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]=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n-k</a:t>
            </a:r>
            <a:r>
              <a:rPr lang="en-US" dirty="0"/>
              <a:t>]</a:t>
            </a:r>
            <a:r>
              <a:rPr lang="en-US" i="1" dirty="0"/>
              <a:t>w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</a:t>
            </a:r>
          </a:p>
          <a:p>
            <a:pPr marL="200025" lvl="1" indent="-200025">
              <a:spcAft>
                <a:spcPts val="500"/>
              </a:spcAft>
            </a:pPr>
            <a:r>
              <a:rPr lang="en-US" dirty="0"/>
              <a:t>Common window functions: Hann, </a:t>
            </a:r>
            <a:br>
              <a:rPr lang="en-US" dirty="0"/>
            </a:br>
            <a:r>
              <a:rPr lang="en-US" dirty="0"/>
              <a:t>Hamming, square…</a:t>
            </a:r>
          </a:p>
          <a:p>
            <a:pPr marL="474345" lvl="2" indent="-200025">
              <a:spcAft>
                <a:spcPts val="500"/>
              </a:spcAft>
            </a:pPr>
            <a:r>
              <a:rPr lang="en-US" sz="1700" dirty="0"/>
              <a:t>Non-square functions shape spectral leakage </a:t>
            </a:r>
            <a:br>
              <a:rPr lang="en-US" sz="1700" dirty="0"/>
            </a:br>
            <a:r>
              <a:rPr lang="en-US" sz="1700" dirty="0"/>
              <a:t>caused by finite window and finite sampling rate.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4522"/>
            <a:ext cx="9144000" cy="9906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8D47F2-22BD-C048-A37E-BCC77D8C70E8}"/>
              </a:ext>
            </a:extLst>
          </p:cNvPr>
          <p:cNvGrpSpPr/>
          <p:nvPr/>
        </p:nvGrpSpPr>
        <p:grpSpPr>
          <a:xfrm>
            <a:off x="5457215" y="4443478"/>
            <a:ext cx="3458185" cy="2419046"/>
            <a:chOff x="5457215" y="4443478"/>
            <a:chExt cx="3458185" cy="2419046"/>
          </a:xfrm>
        </p:grpSpPr>
        <p:pic>
          <p:nvPicPr>
            <p:cNvPr id="2050" name="Picture 2" descr="in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215" y="4443478"/>
              <a:ext cx="3458185" cy="217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468894" y="6585525"/>
              <a:ext cx="18822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Figure 4: Hann-window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2203"/>
            <a:ext cx="8229600" cy="990600"/>
          </a:xfrm>
        </p:spPr>
        <p:txBody>
          <a:bodyPr/>
          <a:lstStyle/>
          <a:p>
            <a:r>
              <a:rPr lang="en-US" dirty="0"/>
              <a:t>Windowing</a:t>
            </a:r>
          </a:p>
        </p:txBody>
      </p:sp>
      <p:pic>
        <p:nvPicPr>
          <p:cNvPr id="3074" name="Picture 2" descr="la2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832" y="538198"/>
            <a:ext cx="5853070" cy="631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162" y="2189994"/>
            <a:ext cx="27006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Windowing is usually applied in a sliding manner with 50% overlap.</a:t>
            </a:r>
          </a:p>
          <a:p>
            <a:endParaRPr lang="en-US" dirty="0"/>
          </a:p>
          <a:p>
            <a:r>
              <a:rPr lang="en-US" dirty="0"/>
              <a:t>Proper window function and overlap allows lossless signal reconstruction.</a:t>
            </a:r>
          </a:p>
          <a:p>
            <a:endParaRPr lang="en-US" dirty="0"/>
          </a:p>
          <a:p>
            <a:r>
              <a:rPr lang="en-US" sz="1400" dirty="0"/>
              <a:t>(you can verify this with pen and paper if you want)</a:t>
            </a:r>
          </a:p>
        </p:txBody>
      </p:sp>
    </p:spTree>
    <p:extLst>
      <p:ext uri="{BB962C8B-B14F-4D97-AF65-F5344CB8AC3E}">
        <p14:creationId xmlns:p14="http://schemas.microsoft.com/office/powerpoint/2010/main" val="30892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Time-frequency analysis of speech: practical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5276"/>
            <a:ext cx="8229600" cy="44515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Window length:</a:t>
            </a:r>
          </a:p>
          <a:p>
            <a:r>
              <a:rPr lang="en-US" dirty="0"/>
              <a:t>Basic constraints: DFT assumes a stationary signal.</a:t>
            </a:r>
          </a:p>
          <a:p>
            <a:pPr lvl="1"/>
            <a:r>
              <a:rPr lang="en-US" dirty="0"/>
              <a:t>Speech is only </a:t>
            </a:r>
            <a:r>
              <a:rPr lang="en-US" i="1" dirty="0"/>
              <a:t>quasi-stationary</a:t>
            </a:r>
            <a:r>
              <a:rPr lang="en-US" dirty="0"/>
              <a:t>: problems with changing contents.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Window must span at least one F0 period to capture structure. </a:t>
            </a:r>
            <a:endParaRPr lang="en-US" b="1" dirty="0"/>
          </a:p>
          <a:p>
            <a:r>
              <a:rPr lang="en-US" dirty="0"/>
              <a:t>Longer windows = higher frequency resolution in DFT.</a:t>
            </a:r>
          </a:p>
          <a:p>
            <a:r>
              <a:rPr lang="en-US" dirty="0"/>
              <a:t>Shorter windows = higher temporal resolution.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Short-term analysis is a trade-off between </a:t>
            </a:r>
            <a:r>
              <a:rPr lang="en-US" i="1" dirty="0"/>
              <a:t>temporal resolution</a:t>
            </a:r>
            <a:r>
              <a:rPr lang="en-US" dirty="0"/>
              <a:t> and </a:t>
            </a:r>
            <a:r>
              <a:rPr lang="en-US" i="1" dirty="0"/>
              <a:t>frequency resolution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Typically 20–30 </a:t>
            </a:r>
            <a:r>
              <a:rPr lang="en-US" b="1" dirty="0" err="1">
                <a:solidFill>
                  <a:srgbClr val="7030A0"/>
                </a:solidFill>
              </a:rPr>
              <a:t>ms</a:t>
            </a:r>
            <a:r>
              <a:rPr lang="en-US" b="1" dirty="0">
                <a:solidFill>
                  <a:srgbClr val="7030A0"/>
                </a:solidFill>
              </a:rPr>
              <a:t> windows with steps of 10 </a:t>
            </a:r>
            <a:r>
              <a:rPr lang="en-US" b="1" dirty="0" err="1">
                <a:solidFill>
                  <a:srgbClr val="7030A0"/>
                </a:solidFill>
              </a:rPr>
              <a:t>ms.</a:t>
            </a:r>
            <a:endParaRPr lang="en-US" b="1" dirty="0">
              <a:solidFill>
                <a:srgbClr val="7030A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" y="3825828"/>
            <a:ext cx="9144000" cy="1577773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488011" y="3897879"/>
            <a:ext cx="3097161" cy="691795"/>
          </a:xfrm>
          <a:custGeom>
            <a:avLst/>
            <a:gdLst>
              <a:gd name="connsiteX0" fmla="*/ 0 w 2792361"/>
              <a:gd name="connsiteY0" fmla="*/ 944013 h 952648"/>
              <a:gd name="connsiteX1" fmla="*/ 560439 w 2792361"/>
              <a:gd name="connsiteY1" fmla="*/ 816193 h 952648"/>
              <a:gd name="connsiteX2" fmla="*/ 1337187 w 2792361"/>
              <a:gd name="connsiteY2" fmla="*/ 116 h 952648"/>
              <a:gd name="connsiteX3" fmla="*/ 2340077 w 2792361"/>
              <a:gd name="connsiteY3" fmla="*/ 757200 h 952648"/>
              <a:gd name="connsiteX4" fmla="*/ 2792361 w 2792361"/>
              <a:gd name="connsiteY4" fmla="*/ 904684 h 9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2361" h="952648">
                <a:moveTo>
                  <a:pt x="0" y="944013"/>
                </a:moveTo>
                <a:cubicBezTo>
                  <a:pt x="168787" y="958761"/>
                  <a:pt x="337575" y="973509"/>
                  <a:pt x="560439" y="816193"/>
                </a:cubicBezTo>
                <a:cubicBezTo>
                  <a:pt x="783304" y="658877"/>
                  <a:pt x="1040581" y="9948"/>
                  <a:pt x="1337187" y="116"/>
                </a:cubicBezTo>
                <a:cubicBezTo>
                  <a:pt x="1633793" y="-9716"/>
                  <a:pt x="2097548" y="606439"/>
                  <a:pt x="2340077" y="757200"/>
                </a:cubicBezTo>
                <a:cubicBezTo>
                  <a:pt x="2582606" y="907961"/>
                  <a:pt x="2721897" y="873548"/>
                  <a:pt x="2792361" y="9046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165572" y="3825828"/>
            <a:ext cx="742335" cy="749558"/>
          </a:xfrm>
          <a:custGeom>
            <a:avLst/>
            <a:gdLst>
              <a:gd name="connsiteX0" fmla="*/ 0 w 2792361"/>
              <a:gd name="connsiteY0" fmla="*/ 944013 h 952648"/>
              <a:gd name="connsiteX1" fmla="*/ 560439 w 2792361"/>
              <a:gd name="connsiteY1" fmla="*/ 816193 h 952648"/>
              <a:gd name="connsiteX2" fmla="*/ 1337187 w 2792361"/>
              <a:gd name="connsiteY2" fmla="*/ 116 h 952648"/>
              <a:gd name="connsiteX3" fmla="*/ 2340077 w 2792361"/>
              <a:gd name="connsiteY3" fmla="*/ 757200 h 952648"/>
              <a:gd name="connsiteX4" fmla="*/ 2792361 w 2792361"/>
              <a:gd name="connsiteY4" fmla="*/ 904684 h 9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2361" h="952648">
                <a:moveTo>
                  <a:pt x="0" y="944013"/>
                </a:moveTo>
                <a:cubicBezTo>
                  <a:pt x="168787" y="958761"/>
                  <a:pt x="337575" y="973509"/>
                  <a:pt x="560439" y="816193"/>
                </a:cubicBezTo>
                <a:cubicBezTo>
                  <a:pt x="783304" y="658877"/>
                  <a:pt x="1040581" y="9948"/>
                  <a:pt x="1337187" y="116"/>
                </a:cubicBezTo>
                <a:cubicBezTo>
                  <a:pt x="1633793" y="-9716"/>
                  <a:pt x="2097548" y="606439"/>
                  <a:pt x="2340077" y="757200"/>
                </a:cubicBezTo>
                <a:cubicBezTo>
                  <a:pt x="2582606" y="907961"/>
                  <a:pt x="2721897" y="873548"/>
                  <a:pt x="2792361" y="9046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1509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basic time-domain features of speech</a:t>
            </a:r>
          </a:p>
        </p:txBody>
      </p:sp>
    </p:spTree>
    <p:extLst>
      <p:ext uri="{BB962C8B-B14F-4D97-AF65-F5344CB8AC3E}">
        <p14:creationId xmlns:p14="http://schemas.microsoft.com/office/powerpoint/2010/main" val="154955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Time-domain analysis: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Energy representations: </a:t>
            </a:r>
          </a:p>
          <a:p>
            <a:pPr lvl="1"/>
            <a:r>
              <a:rPr lang="en-US" dirty="0"/>
              <a:t>Sample energy E[</a:t>
            </a:r>
            <a:r>
              <a:rPr lang="en-US" i="1" dirty="0"/>
              <a:t>n</a:t>
            </a:r>
            <a:r>
              <a:rPr lang="en-US" dirty="0"/>
              <a:t>] = 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</a:t>
            </a:r>
            <a:r>
              <a:rPr lang="en-US" baseline="30000" dirty="0"/>
              <a:t>2 </a:t>
            </a:r>
            <a:r>
              <a:rPr lang="en-US" dirty="0"/>
              <a:t>(not very useful: why?)</a:t>
            </a:r>
            <a:endParaRPr lang="en-US" baseline="30000" dirty="0"/>
          </a:p>
          <a:p>
            <a:pPr lvl="1"/>
            <a:r>
              <a:rPr lang="en-US" dirty="0"/>
              <a:t>Window energy E</a:t>
            </a:r>
            <a:r>
              <a:rPr lang="en-US" i="1" baseline="-25000" dirty="0"/>
              <a:t>k</a:t>
            </a:r>
            <a:r>
              <a:rPr lang="en-US" dirty="0"/>
              <a:t> = sum(</a:t>
            </a:r>
            <a:r>
              <a:rPr lang="en-US" i="1" dirty="0"/>
              <a:t>y</a:t>
            </a:r>
            <a:r>
              <a:rPr lang="en-US" i="1" baseline="-25000" dirty="0"/>
              <a:t> 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</a:t>
            </a:r>
            <a:r>
              <a:rPr lang="en-US" baseline="30000" dirty="0"/>
              <a:t>2</a:t>
            </a:r>
            <a:r>
              <a:rPr lang="en-US" dirty="0"/>
              <a:t>) , or </a:t>
            </a:r>
            <a:r>
              <a:rPr lang="en-US" b="1" dirty="0" err="1"/>
              <a:t>y</a:t>
            </a:r>
            <a:r>
              <a:rPr lang="en-US" b="1" baseline="30000" dirty="0" err="1"/>
              <a:t>T</a:t>
            </a:r>
            <a:r>
              <a:rPr lang="en-US" b="1" dirty="0" err="1"/>
              <a:t>y</a:t>
            </a:r>
            <a:endParaRPr lang="en-US" b="1" dirty="0"/>
          </a:p>
          <a:p>
            <a:pPr lvl="1"/>
            <a:r>
              <a:rPr lang="en-US" dirty="0"/>
              <a:t>Log-energy scales more nicely: </a:t>
            </a:r>
            <a:r>
              <a:rPr lang="en-US" dirty="0" err="1"/>
              <a:t>E</a:t>
            </a:r>
            <a:r>
              <a:rPr lang="en-US" baseline="-25000" dirty="0" err="1"/>
              <a:t>log,</a:t>
            </a:r>
            <a:r>
              <a:rPr lang="en-US" i="1" baseline="-25000" dirty="0" err="1"/>
              <a:t>k</a:t>
            </a:r>
            <a:r>
              <a:rPr lang="en-US" dirty="0"/>
              <a:t> = 10log</a:t>
            </a:r>
            <a:r>
              <a:rPr lang="en-US" baseline="-25000" dirty="0"/>
              <a:t>10</a:t>
            </a:r>
            <a:r>
              <a:rPr lang="en-US" dirty="0"/>
              <a:t>(E</a:t>
            </a:r>
            <a:r>
              <a:rPr lang="en-US" i="1" baseline="-25000" dirty="0"/>
              <a:t>k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Energy useful for speech activity detection. Also useful auxiliary feature for many other tasks.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Limitations: absolute energy not meaningful.</a:t>
            </a:r>
          </a:p>
          <a:p>
            <a:pPr lvl="1"/>
            <a:r>
              <a:rPr lang="en-US" dirty="0"/>
              <a:t>Normal speech recordings are not calibrated (e.g., distance from mic changes </a:t>
            </a:r>
            <a:r>
              <a:rPr lang="en-US" i="1" dirty="0"/>
              <a:t>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Changes in log-energy still informative.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 r="6715"/>
          <a:stretch/>
        </p:blipFill>
        <p:spPr>
          <a:xfrm>
            <a:off x="2316035" y="4933173"/>
            <a:ext cx="4318370" cy="19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Time-domain analysis: ZCR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Zero-crossing rate (ZCR): the number of times the signal changes sign in the analysis window.</a:t>
                </a:r>
              </a:p>
              <a:p>
                <a:pPr marL="1051560" lvl="4" indent="0">
                  <a:buNone/>
                </a:pPr>
                <a:r>
                  <a:rPr lang="fi-FI" b="0" dirty="0"/>
                  <a:t>	</a:t>
                </a:r>
                <a:r>
                  <a:rPr lang="fi-FI" sz="1600" b="0" dirty="0"/>
                  <a:t>	</a:t>
                </a:r>
                <a14:m>
                  <m:oMath xmlns:m="http://schemas.openxmlformats.org/officeDocument/2006/math">
                    <m:r>
                      <a:rPr lang="fi-FI" sz="2200" b="0" i="1" smtClean="0">
                        <a:latin typeface="Cambria Math" panose="02040503050406030204" pitchFamily="18" charset="0"/>
                      </a:rPr>
                      <m:t>𝑧𝑐𝑟</m:t>
                    </m:r>
                    <m:r>
                      <a:rPr lang="fi-FI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i-FI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i-FI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i-FI" sz="2200" i="0">
                                <a:latin typeface="Cambria Math" panose="02040503050406030204" pitchFamily="18" charset="0"/>
                              </a:rPr>
                              <m:t>crossings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i-FI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2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i-FI" sz="2200" b="0" i="0" smtClean="0">
                                <a:latin typeface="Cambria Math" panose="02040503050406030204" pitchFamily="18" charset="0"/>
                              </a:rPr>
                              <m:t>samples</m:t>
                            </m:r>
                          </m:sub>
                        </m:sSub>
                        <m:r>
                          <a:rPr lang="fi-FI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GB" sz="2200" dirty="0"/>
                  <a:t> </a:t>
                </a:r>
              </a:p>
              <a:p>
                <a:pPr lvl="1"/>
                <a:r>
                  <a:rPr lang="en-GB" dirty="0"/>
                  <a:t>Helps to, e.g., separate fricatives from vowels (or detect noise in general).</a:t>
                </a:r>
              </a:p>
              <a:p>
                <a:pPr lvl="1"/>
                <a:r>
                  <a:rPr lang="en-GB" dirty="0"/>
                  <a:t>Also useful for speech activity detection.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9" t="-779" r="-154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7" y="3588396"/>
            <a:ext cx="7725679" cy="29648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6492" y="6445045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“By whi</a:t>
            </a:r>
            <a:r>
              <a:rPr lang="en-US" b="1" i="1" dirty="0"/>
              <a:t>ch</a:t>
            </a:r>
            <a:r>
              <a:rPr lang="en-US" i="1" dirty="0"/>
              <a:t>, a </a:t>
            </a:r>
            <a:r>
              <a:rPr lang="en-US" b="1" i="1" dirty="0"/>
              <a:t>s</a:t>
            </a:r>
            <a:r>
              <a:rPr lang="en-US" i="1" dirty="0"/>
              <a:t>oul i</a:t>
            </a:r>
            <a:r>
              <a:rPr lang="en-US" b="1" i="1" dirty="0"/>
              <a:t>s</a:t>
            </a:r>
            <a:r>
              <a:rPr lang="en-US" i="1" dirty="0"/>
              <a:t> </a:t>
            </a:r>
            <a:r>
              <a:rPr lang="en-US" b="1" i="1" dirty="0"/>
              <a:t>d</a:t>
            </a:r>
            <a:r>
              <a:rPr lang="en-US" i="1" dirty="0"/>
              <a:t>rawn </a:t>
            </a:r>
            <a:r>
              <a:rPr lang="en-US" b="1" i="1" dirty="0"/>
              <a:t>f</a:t>
            </a:r>
            <a:r>
              <a:rPr lang="en-US" i="1" dirty="0"/>
              <a:t>rom it’</a:t>
            </a:r>
            <a:r>
              <a:rPr lang="en-US" b="1" i="1" dirty="0"/>
              <a:t>s</a:t>
            </a:r>
            <a:r>
              <a:rPr lang="en-US" i="1" dirty="0"/>
              <a:t> body”</a:t>
            </a:r>
          </a:p>
        </p:txBody>
      </p:sp>
    </p:spTree>
    <p:extLst>
      <p:ext uri="{BB962C8B-B14F-4D97-AF65-F5344CB8AC3E}">
        <p14:creationId xmlns:p14="http://schemas.microsoft.com/office/powerpoint/2010/main" val="189234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Time-domain analysis: autocorrelation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Autocovariance and autocorrelation: a measure of </a:t>
            </a:r>
            <a:r>
              <a:rPr lang="en-US" i="1" dirty="0"/>
              <a:t>periodicity </a:t>
            </a:r>
          </a:p>
          <a:p>
            <a:pPr lvl="1"/>
            <a:r>
              <a:rPr lang="en-US" dirty="0"/>
              <a:t>Intuitively: how similar is the signal with itself at different delays (e.g., does it repeat itself?)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11" y="2580178"/>
            <a:ext cx="4127090" cy="1108631"/>
          </a:xfrm>
          <a:prstGeom prst="rect">
            <a:avLst/>
          </a:prstGeom>
        </p:spPr>
      </p:pic>
      <p:pic>
        <p:nvPicPr>
          <p:cNvPr id="4098" name="Picture 2" descr="https://wiki.aalto.fi/download/attachments/149884819/speech_segment.png?version=3&amp;modificationDate=1554198643937&amp;api=v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" t="-2266" r="-1382" b="-1676"/>
          <a:stretch/>
        </p:blipFill>
        <p:spPr bwMode="auto">
          <a:xfrm>
            <a:off x="104712" y="3732548"/>
            <a:ext cx="4890567" cy="28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iki.aalto.fi/download/attachments/149884819/speech_segment_autoc.png?version=3&amp;modificationDate=1554199453910&amp;api=v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r="7357"/>
          <a:stretch/>
        </p:blipFill>
        <p:spPr bwMode="auto">
          <a:xfrm>
            <a:off x="4572000" y="3824793"/>
            <a:ext cx="4467288" cy="268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50964" y="6509461"/>
            <a:ext cx="1445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Windowed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1329" y="6477000"/>
            <a:ext cx="2411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Autocovariance</a:t>
            </a:r>
            <a:r>
              <a:rPr lang="en-US" sz="1200" b="1" dirty="0"/>
              <a:t> of the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F0FF-8399-3013-2737-AA7915470710}"/>
              </a:ext>
            </a:extLst>
          </p:cNvPr>
          <p:cNvSpPr txBox="1"/>
          <p:nvPr/>
        </p:nvSpPr>
        <p:spPr>
          <a:xfrm>
            <a:off x="457200" y="3580343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Often  autocovariance is also rerred to as ”unnormalized” autocorrelation. </a:t>
            </a:r>
          </a:p>
        </p:txBody>
      </p:sp>
    </p:spTree>
    <p:extLst>
      <p:ext uri="{BB962C8B-B14F-4D97-AF65-F5344CB8AC3E}">
        <p14:creationId xmlns:p14="http://schemas.microsoft.com/office/powerpoint/2010/main" val="191098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Time-domain analysis: autocorrelation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use of autocorrelation: fundamental frequency (F0) detection.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3807" y="5963709"/>
            <a:ext cx="7168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Top: a windowed speech waveform of a voiced sound. Bottom: autocorrelation of the waveform.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0" y="1997163"/>
            <a:ext cx="7157884" cy="39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9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Time-domain analysis: autocorrelation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8128"/>
            <a:ext cx="8229600" cy="46088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Q1: What would autocorrelation of an infinitely long sinusoid signal look like?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Q2: Finite-length windowed sinusoid?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Q3: How about autocorrelation of an impulse train (windowed / infinite)?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Q4: White Gaussian noise (windowed/infinite)?</a:t>
            </a:r>
          </a:p>
        </p:txBody>
      </p:sp>
    </p:spTree>
    <p:extLst>
      <p:ext uri="{BB962C8B-B14F-4D97-AF65-F5344CB8AC3E}">
        <p14:creationId xmlns:p14="http://schemas.microsoft.com/office/powerpoint/2010/main" val="1680910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41" y="310647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frequency and time-frequency analysis</a:t>
            </a:r>
          </a:p>
        </p:txBody>
      </p:sp>
    </p:spTree>
    <p:extLst>
      <p:ext uri="{BB962C8B-B14F-4D97-AF65-F5344CB8AC3E}">
        <p14:creationId xmlns:p14="http://schemas.microsoft.com/office/powerpoint/2010/main" val="2046442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93DE-114C-524F-B18F-2CBA7EE7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Topics of the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7AD30-ED7A-6441-BFCF-E3173C97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fi-FI" dirty="0" err="1"/>
              <a:t>Speech</a:t>
            </a:r>
            <a:r>
              <a:rPr lang="fi-FI" dirty="0"/>
              <a:t> as a </a:t>
            </a:r>
            <a:r>
              <a:rPr lang="fi-FI" dirty="0" err="1"/>
              <a:t>physical</a:t>
            </a:r>
            <a:r>
              <a:rPr lang="fi-FI" dirty="0"/>
              <a:t> and </a:t>
            </a:r>
            <a:r>
              <a:rPr lang="fi-FI" dirty="0" err="1"/>
              <a:t>digital</a:t>
            </a:r>
            <a:r>
              <a:rPr lang="fi-FI" dirty="0"/>
              <a:t> </a:t>
            </a:r>
            <a:r>
              <a:rPr lang="fi-FI" dirty="0" err="1"/>
              <a:t>signal</a:t>
            </a:r>
            <a:endParaRPr lang="fi-FI" dirty="0"/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fi-FI" dirty="0"/>
              <a:t>General </a:t>
            </a:r>
            <a:r>
              <a:rPr lang="fi-FI" dirty="0" err="1"/>
              <a:t>signal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&amp; </a:t>
            </a:r>
            <a:r>
              <a:rPr lang="fi-FI" dirty="0" err="1"/>
              <a:t>short-term</a:t>
            </a:r>
            <a:r>
              <a:rPr lang="fi-FI" dirty="0"/>
              <a:t> </a:t>
            </a:r>
            <a:r>
              <a:rPr lang="fi-FI" dirty="0" err="1"/>
              <a:t>analysis</a:t>
            </a:r>
            <a:endParaRPr lang="fi-FI" dirty="0"/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fi-FI" dirty="0"/>
              <a:t>Basic </a:t>
            </a:r>
            <a:r>
              <a:rPr lang="fi-FI" dirty="0" err="1"/>
              <a:t>time</a:t>
            </a:r>
            <a:r>
              <a:rPr lang="fi-FI" dirty="0"/>
              <a:t>-domain </a:t>
            </a: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features</a:t>
            </a:r>
            <a:endParaRPr lang="fi-FI" dirty="0"/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fi-FI" dirty="0" err="1"/>
              <a:t>Frequency</a:t>
            </a:r>
            <a:r>
              <a:rPr lang="fi-FI" dirty="0"/>
              <a:t>-domain </a:t>
            </a:r>
            <a:r>
              <a:rPr lang="fi-FI" dirty="0" err="1"/>
              <a:t>representations</a:t>
            </a:r>
            <a:r>
              <a:rPr lang="fi-FI" dirty="0"/>
              <a:t>: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fi-FI" dirty="0"/>
              <a:t>Time-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r>
              <a:rPr lang="fi-FI" dirty="0"/>
              <a:t> of </a:t>
            </a:r>
            <a:r>
              <a:rPr lang="fi-FI" dirty="0" err="1"/>
              <a:t>speech</a:t>
            </a:r>
            <a:endParaRPr lang="fi-FI" dirty="0"/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fi-FI" dirty="0" err="1"/>
              <a:t>Speech</a:t>
            </a:r>
            <a:r>
              <a:rPr lang="fi-FI" dirty="0"/>
              <a:t> and </a:t>
            </a:r>
            <a:r>
              <a:rPr lang="fi-FI" dirty="0" err="1"/>
              <a:t>noise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09161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Frequency analysis with DFT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Continuous Fourier Transform is defined for </a:t>
            </a:r>
            <a:r>
              <a:rPr lang="en-US" i="1" dirty="0"/>
              <a:t>s</a:t>
            </a:r>
            <a:r>
              <a:rPr lang="en-US" dirty="0"/>
              <a:t>[</a:t>
            </a:r>
            <a:r>
              <a:rPr lang="en-US" i="1" dirty="0"/>
              <a:t>t</a:t>
            </a:r>
            <a:r>
              <a:rPr lang="en-US" dirty="0"/>
              <a:t>], </a:t>
            </a:r>
            <a:r>
              <a:rPr lang="en-US" i="1" dirty="0"/>
              <a:t>t</a:t>
            </a:r>
            <a:r>
              <a:rPr lang="en-US" dirty="0"/>
              <a:t> ∈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-∞, ∞</a:t>
            </a:r>
            <a:r>
              <a:rPr lang="en-US" dirty="0"/>
              <a:t>]</a:t>
            </a:r>
          </a:p>
          <a:p>
            <a:pPr>
              <a:spcAft>
                <a:spcPts val="600"/>
              </a:spcAft>
            </a:pPr>
            <a:r>
              <a:rPr lang="en-US" dirty="0"/>
              <a:t>Discrete Fourier Transform (DFT) operates for 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], </a:t>
            </a:r>
            <a:r>
              <a:rPr lang="en-US" i="1" dirty="0"/>
              <a:t>n</a:t>
            </a:r>
            <a:r>
              <a:rPr lang="en-US" dirty="0"/>
              <a:t> ∈ [0, </a:t>
            </a:r>
            <a:r>
              <a:rPr lang="en-US" i="1" dirty="0"/>
              <a:t>N</a:t>
            </a:r>
            <a:r>
              <a:rPr lang="en-US" dirty="0"/>
              <a:t>–1]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Finite bounds for a finite signal.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Windowing helps with spectral leakage.</a:t>
            </a:r>
          </a:p>
          <a:p>
            <a:pPr>
              <a:spcAft>
                <a:spcPts val="600"/>
              </a:spcAft>
            </a:pPr>
            <a:r>
              <a:rPr lang="en-US" dirty="0"/>
              <a:t>Fast Fourier Transform (FFT): a computationally effective implementation of DFT.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09850" y="5841837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(</a:t>
            </a:r>
            <a:r>
              <a:rPr lang="en-US" sz="1200"/>
              <a:t>Wikipedia</a:t>
            </a:r>
            <a:r>
              <a:rPr lang="en-US" sz="1200" b="1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58C8EA-4BFE-B24B-A228-78B617BFEDE0}"/>
              </a:ext>
            </a:extLst>
          </p:cNvPr>
          <p:cNvGrpSpPr/>
          <p:nvPr/>
        </p:nvGrpSpPr>
        <p:grpSpPr>
          <a:xfrm>
            <a:off x="1554676" y="3687876"/>
            <a:ext cx="6006075" cy="2225749"/>
            <a:chOff x="1554676" y="3687876"/>
            <a:chExt cx="6006075" cy="22257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676" y="3955312"/>
              <a:ext cx="6006075" cy="195831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54676" y="368787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DFT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64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Frequency analysis with DFT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FFT consists of amplitude and phase information due to</a:t>
            </a:r>
            <a:br>
              <a:rPr lang="en-US" dirty="0"/>
            </a:br>
            <a:r>
              <a:rPr lang="en-US" dirty="0">
                <a:hlinkClick r:id="rId2"/>
              </a:rPr>
              <a:t>complex-valued</a:t>
            </a:r>
            <a:r>
              <a:rPr lang="en-US" dirty="0"/>
              <a:t> X(</a:t>
            </a:r>
            <a:r>
              <a:rPr lang="en-US" i="1" dirty="0"/>
              <a:t>f</a:t>
            </a:r>
            <a:r>
              <a:rPr lang="en-US" dirty="0"/>
              <a:t>)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i="1" dirty="0" err="1"/>
              <a:t>x</a:t>
            </a:r>
            <a:r>
              <a:rPr lang="en-US" i="1" baseline="-25000" dirty="0" err="1"/>
              <a:t>f</a:t>
            </a:r>
            <a:r>
              <a:rPr lang="en-US" dirty="0" err="1"/>
              <a:t>+</a:t>
            </a:r>
            <a:r>
              <a:rPr lang="en-US" b="1" dirty="0" err="1"/>
              <a:t>i</a:t>
            </a:r>
            <a:r>
              <a:rPr lang="en-US" i="1" dirty="0" err="1"/>
              <a:t>y</a:t>
            </a:r>
            <a:r>
              <a:rPr lang="en-US" i="1" baseline="-25000" dirty="0" err="1"/>
              <a:t>f</a:t>
            </a:r>
            <a:endParaRPr lang="en-US" dirty="0"/>
          </a:p>
          <a:p>
            <a:endParaRPr lang="en-US" b="1" dirty="0">
              <a:sym typeface="Wingdings"/>
            </a:endParaRPr>
          </a:p>
          <a:p>
            <a:pPr marL="0" indent="0">
              <a:buNone/>
            </a:pPr>
            <a:r>
              <a:rPr lang="en-US" b="1" dirty="0">
                <a:sym typeface="Wingdings"/>
              </a:rPr>
              <a:t>Magnitude spectrum:</a:t>
            </a:r>
          </a:p>
          <a:p>
            <a:pPr lvl="1"/>
            <a:r>
              <a:rPr lang="en-US" dirty="0">
                <a:sym typeface="Wingdings"/>
              </a:rPr>
              <a:t>|X(</a:t>
            </a:r>
            <a:r>
              <a:rPr lang="en-US" i="1" dirty="0">
                <a:sym typeface="Wingdings"/>
              </a:rPr>
              <a:t>f</a:t>
            </a:r>
            <a:r>
              <a:rPr lang="en-US" dirty="0">
                <a:sym typeface="Wingdings"/>
              </a:rPr>
              <a:t>)| is referred to as linear magnitude spectrum. </a:t>
            </a:r>
          </a:p>
          <a:p>
            <a:pPr lvl="1"/>
            <a:r>
              <a:rPr lang="en-US" dirty="0">
                <a:sym typeface="Wingdings"/>
              </a:rPr>
              <a:t>Logarithmic magnitude spectrum: 20log</a:t>
            </a:r>
            <a:r>
              <a:rPr lang="en-US" baseline="-25000" dirty="0">
                <a:sym typeface="Wingdings"/>
              </a:rPr>
              <a:t>10</a:t>
            </a:r>
            <a:r>
              <a:rPr lang="en-US" dirty="0">
                <a:sym typeface="Wingdings"/>
              </a:rPr>
              <a:t>|X(</a:t>
            </a:r>
            <a:r>
              <a:rPr lang="en-US" i="1" dirty="0">
                <a:sym typeface="Wingdings"/>
              </a:rPr>
              <a:t>f</a:t>
            </a:r>
            <a:r>
              <a:rPr lang="en-US" dirty="0">
                <a:sym typeface="Wingdings"/>
              </a:rPr>
              <a:t>)|. </a:t>
            </a:r>
            <a:r>
              <a:rPr lang="en-US" i="1" dirty="0">
                <a:solidFill>
                  <a:srgbClr val="411289"/>
                </a:solidFill>
                <a:sym typeface="Wingdings"/>
              </a:rPr>
              <a:t>More convenient due to logarithmic scaling of energy in speech</a:t>
            </a:r>
            <a:r>
              <a:rPr lang="en-US" dirty="0">
                <a:sym typeface="Wingdings"/>
              </a:rPr>
              <a:t>. </a:t>
            </a:r>
          </a:p>
          <a:p>
            <a:pPr lvl="2"/>
            <a:endParaRPr lang="en-US" sz="500" dirty="0">
              <a:sym typeface="Wingdings"/>
            </a:endParaRPr>
          </a:p>
          <a:p>
            <a:pPr marL="0" indent="0">
              <a:buNone/>
            </a:pPr>
            <a:r>
              <a:rPr lang="en-US" b="1" dirty="0">
                <a:sym typeface="Wingdings"/>
              </a:rPr>
              <a:t>Phase spectrum: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Phase depends on signal propagation channel, window position, recording setup (microphone) etc. </a:t>
            </a:r>
            <a:r>
              <a:rPr lang="en-US" dirty="0">
                <a:sym typeface="Wingdings"/>
              </a:rPr>
              <a:t> </a:t>
            </a:r>
            <a:r>
              <a:rPr lang="en-US" i="1" dirty="0">
                <a:solidFill>
                  <a:srgbClr val="411289"/>
                </a:solidFill>
                <a:sym typeface="Wingdings"/>
              </a:rPr>
              <a:t>often ignored in speech processing</a:t>
            </a:r>
            <a:r>
              <a:rPr lang="en-US" dirty="0">
                <a:sym typeface="Wingdings"/>
              </a:rPr>
              <a:t>. </a:t>
            </a:r>
          </a:p>
          <a:p>
            <a:pPr lvl="1"/>
            <a:r>
              <a:rPr lang="en-US" i="1" dirty="0">
                <a:sym typeface="Wingdings"/>
              </a:rPr>
              <a:t>Group delay</a:t>
            </a:r>
            <a:r>
              <a:rPr lang="en-US" dirty="0">
                <a:sym typeface="Wingdings"/>
              </a:rPr>
              <a:t>: negative derivate of phase </a:t>
            </a:r>
            <a:r>
              <a:rPr lang="en-US" dirty="0" err="1">
                <a:sym typeface="Wingdings"/>
              </a:rPr>
              <a:t>w.r.t.</a:t>
            </a:r>
            <a:r>
              <a:rPr lang="en-US" dirty="0">
                <a:sym typeface="Wingdings"/>
              </a:rPr>
              <a:t> frequency: 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2568" y="670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01F298C7-77F7-3646-833D-DF444BEF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577" y="6014914"/>
            <a:ext cx="1538647" cy="6193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99952D-0432-D64E-945B-2AA475BE65AC}"/>
              </a:ext>
            </a:extLst>
          </p:cNvPr>
          <p:cNvGrpSpPr/>
          <p:nvPr/>
        </p:nvGrpSpPr>
        <p:grpSpPr>
          <a:xfrm>
            <a:off x="1512763" y="4071459"/>
            <a:ext cx="6187227" cy="1321037"/>
            <a:chOff x="1512763" y="4071459"/>
            <a:chExt cx="6187227" cy="13210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763" y="4071459"/>
              <a:ext cx="6187227" cy="13210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B27B41-9309-8B40-9419-8DBA5BEB4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526"/>
            <a:stretch/>
          </p:blipFill>
          <p:spPr>
            <a:xfrm>
              <a:off x="1755380" y="4489724"/>
              <a:ext cx="174345" cy="37595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09CA1D-FC7E-184B-9A7E-9FD0653B744A}"/>
              </a:ext>
            </a:extLst>
          </p:cNvPr>
          <p:cNvSpPr txBox="1"/>
          <p:nvPr/>
        </p:nvSpPr>
        <p:spPr>
          <a:xfrm>
            <a:off x="-2542966" y="-614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59359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Frequency analysis with DFT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80" y="1524000"/>
            <a:ext cx="6311839" cy="4876800"/>
          </a:xfrm>
        </p:spPr>
      </p:pic>
      <p:sp>
        <p:nvSpPr>
          <p:cNvPr id="7" name="TextBox 6"/>
          <p:cNvSpPr txBox="1"/>
          <p:nvPr/>
        </p:nvSpPr>
        <p:spPr>
          <a:xfrm>
            <a:off x="245806" y="6262300"/>
            <a:ext cx="8790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Top: windowed signal waveform. Middle: magnitude spectrum of the signal. Bottom: phase spectrum of the signal.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DE5AD7-B9D7-0338-912C-92DA3E529E3F}"/>
              </a:ext>
            </a:extLst>
          </p:cNvPr>
          <p:cNvGrpSpPr/>
          <p:nvPr/>
        </p:nvGrpSpPr>
        <p:grpSpPr>
          <a:xfrm>
            <a:off x="2215918" y="3349739"/>
            <a:ext cx="6819927" cy="832109"/>
            <a:chOff x="2215918" y="3349739"/>
            <a:chExt cx="6819927" cy="8321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3C963F-6DB9-8B12-C37F-3708C37F035E}"/>
                </a:ext>
              </a:extLst>
            </p:cNvPr>
            <p:cNvSpPr txBox="1"/>
            <p:nvPr/>
          </p:nvSpPr>
          <p:spPr>
            <a:xfrm>
              <a:off x="7179494" y="3350851"/>
              <a:ext cx="18563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1600" dirty="0"/>
                <a:t>Speech usually has approx 60 dB dynamics.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3C5854E-0171-151C-7B68-4E4F6D7E9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2420" y="3350851"/>
              <a:ext cx="0" cy="6718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6AB94AE-5138-4A64-C0E6-7EECE31BF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6162" y="3349739"/>
              <a:ext cx="2525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6FAF54-6B52-8A01-DBB1-D9FE581CA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6162" y="4022746"/>
              <a:ext cx="2525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2400D5-8FE7-1346-C01A-CBDC15430DE6}"/>
                </a:ext>
              </a:extLst>
            </p:cNvPr>
            <p:cNvSpPr txBox="1"/>
            <p:nvPr/>
          </p:nvSpPr>
          <p:spPr>
            <a:xfrm>
              <a:off x="4932420" y="3523818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>
                  <a:solidFill>
                    <a:srgbClr val="FF0000"/>
                  </a:solidFill>
                </a:rPr>
                <a:t>~60 dB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AFE54CA-5D19-12A2-2A66-29D2CCF2F790}"/>
                </a:ext>
              </a:extLst>
            </p:cNvPr>
            <p:cNvCxnSpPr/>
            <p:nvPr/>
          </p:nvCxnSpPr>
          <p:spPr>
            <a:xfrm>
              <a:off x="2562990" y="3349739"/>
              <a:ext cx="2243172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4D554C-3063-9C26-CFB3-83ECD9095252}"/>
                </a:ext>
              </a:extLst>
            </p:cNvPr>
            <p:cNvCxnSpPr>
              <a:cxnSpLocks/>
            </p:cNvCxnSpPr>
            <p:nvPr/>
          </p:nvCxnSpPr>
          <p:spPr>
            <a:xfrm>
              <a:off x="2215918" y="4022746"/>
              <a:ext cx="4912397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53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Normal DFT produces one </a:t>
            </a:r>
            <a:r>
              <a:rPr lang="en-US" i="1" dirty="0"/>
              <a:t>spectrum </a:t>
            </a:r>
            <a:r>
              <a:rPr lang="en-US" dirty="0"/>
              <a:t>X(</a:t>
            </a:r>
            <a:r>
              <a:rPr lang="en-US" i="1" dirty="0"/>
              <a:t>f</a:t>
            </a:r>
            <a:r>
              <a:rPr lang="en-US" dirty="0"/>
              <a:t>). DFT applied to multiple consecutive window positions </a:t>
            </a:r>
            <a:r>
              <a:rPr lang="en-US" i="1" dirty="0"/>
              <a:t>t</a:t>
            </a:r>
            <a:r>
              <a:rPr lang="en-US" dirty="0"/>
              <a:t> is referred to as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i="1" dirty="0"/>
              <a:t>spectrogram </a:t>
            </a:r>
            <a:r>
              <a:rPr lang="en-US" dirty="0"/>
              <a:t>X(</a:t>
            </a:r>
            <a:r>
              <a:rPr lang="en-US" i="1" dirty="0" err="1"/>
              <a:t>f</a:t>
            </a:r>
            <a:r>
              <a:rPr lang="en-US" dirty="0" err="1"/>
              <a:t>,</a:t>
            </a:r>
            <a:r>
              <a:rPr lang="en-US" i="1" dirty="0" err="1"/>
              <a:t>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Consists of multiple spectral slices (plural: </a:t>
            </a:r>
            <a:r>
              <a:rPr lang="en-US" i="1" dirty="0"/>
              <a:t>spectra</a:t>
            </a:r>
            <a:r>
              <a:rPr lang="en-US" dirty="0"/>
              <a:t>)</a:t>
            </a:r>
            <a:r>
              <a:rPr lang="en-US" i="1" dirty="0"/>
              <a:t>.</a:t>
            </a:r>
          </a:p>
          <a:p>
            <a:pPr lvl="1"/>
            <a:r>
              <a:rPr lang="en-US" dirty="0"/>
              <a:t>Provides a time-frequency representation of the signal.</a:t>
            </a:r>
            <a:r>
              <a:rPr lang="en-US" i="1" dirty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" y="3036405"/>
            <a:ext cx="8686800" cy="38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07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C1BD-05DB-8E6A-5B51-313B4830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Mel-spectrograms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8E83F-DE6C-A429-7983-3D9EB6A00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FI" dirty="0"/>
              <a:t>Normal FFT spectrum has a uniform frequency resolution across the frequency range.</a:t>
            </a:r>
          </a:p>
          <a:p>
            <a:pPr lvl="1"/>
            <a:r>
              <a:rPr lang="en-FI" dirty="0"/>
              <a:t>Human hearing has a higher frequency resolution at lower frequencies.</a:t>
            </a:r>
          </a:p>
          <a:p>
            <a:pPr lvl="1"/>
            <a:r>
              <a:rPr lang="en-FI" dirty="0"/>
              <a:t>Speech also contains proportionally more information at lower frequencies.</a:t>
            </a:r>
          </a:p>
          <a:p>
            <a:pPr marL="274320" lvl="1" indent="0">
              <a:buNone/>
            </a:pPr>
            <a:endParaRPr lang="en-FI" dirty="0"/>
          </a:p>
          <a:p>
            <a:pPr marL="6350" lvl="1" indent="0">
              <a:buNone/>
            </a:pPr>
            <a:r>
              <a:rPr lang="en-FI" dirty="0"/>
              <a:t>Mel-spectrogram: a spectrum that mimics the auditory system.</a:t>
            </a:r>
          </a:p>
          <a:p>
            <a:pPr marL="292100" lvl="1" indent="-285750"/>
            <a:r>
              <a:rPr lang="en-FI" dirty="0"/>
              <a:t>An envelope model: maintains key properties of spectral envelope, discarding details.</a:t>
            </a:r>
          </a:p>
          <a:p>
            <a:pPr marL="6350" lvl="1" indent="0">
              <a:buNone/>
            </a:pPr>
            <a:endParaRPr lang="en-FI" dirty="0"/>
          </a:p>
          <a:p>
            <a:pPr marL="6350" lvl="1" indent="0">
              <a:buNone/>
            </a:pPr>
            <a:r>
              <a:rPr lang="en-FI" dirty="0"/>
              <a:t>Obtained with a mel-filterbank: a bank of triangular</a:t>
            </a:r>
            <a:br>
              <a:rPr lang="en-FI" dirty="0"/>
            </a:br>
            <a:r>
              <a:rPr lang="en-FI" dirty="0"/>
              <a:t>filters with logarithmically increasing </a:t>
            </a:r>
            <a:br>
              <a:rPr lang="en-FI" dirty="0"/>
            </a:br>
            <a:r>
              <a:rPr lang="en-FI" dirty="0"/>
              <a:t>center frequency and bandwidth. </a:t>
            </a:r>
          </a:p>
          <a:p>
            <a:pPr marL="292100" lvl="1" indent="-285750"/>
            <a:r>
              <a:rPr lang="en-FI" dirty="0"/>
              <a:t>Approx. linear below 1000 Hz.</a:t>
            </a:r>
          </a:p>
          <a:p>
            <a:pPr marL="292100" lvl="1" indent="-285750"/>
            <a:endParaRPr lang="en-FI" dirty="0"/>
          </a:p>
          <a:p>
            <a:pPr marL="349250" lvl="1" indent="-342900">
              <a:buAutoNum type="arabicParenR"/>
            </a:pP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918CE-5E5D-5DA5-35DB-89E9191B6D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0520" y="4391382"/>
            <a:ext cx="4983480" cy="22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3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C1BD-05DB-8E6A-5B51-313B4830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Mel-spectrograms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8E83F-DE6C-A429-7983-3D9EB6A00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lvl="1" indent="0">
              <a:buNone/>
            </a:pPr>
            <a:r>
              <a:rPr lang="en-FI" dirty="0"/>
              <a:t>Procedure: </a:t>
            </a:r>
          </a:p>
          <a:p>
            <a:pPr marL="349250" lvl="1" indent="-342900">
              <a:buAutoNum type="arabicParenR"/>
            </a:pPr>
            <a:r>
              <a:rPr lang="en-FI" dirty="0"/>
              <a:t>Calculate FFT power spectrum: X(</a:t>
            </a:r>
            <a:r>
              <a:rPr lang="en-FI" i="1" dirty="0"/>
              <a:t>f</a:t>
            </a:r>
            <a:r>
              <a:rPr lang="en-FI" dirty="0"/>
              <a:t>) = |FFT(</a:t>
            </a:r>
            <a:r>
              <a:rPr lang="en-FI" i="1" dirty="0"/>
              <a:t>x</a:t>
            </a:r>
            <a:r>
              <a:rPr lang="en-FI" dirty="0"/>
              <a:t>(</a:t>
            </a:r>
            <a:r>
              <a:rPr lang="en-FI" i="1" dirty="0"/>
              <a:t>t</a:t>
            </a:r>
            <a:r>
              <a:rPr lang="en-FI" dirty="0"/>
              <a:t>))|</a:t>
            </a:r>
            <a:r>
              <a:rPr lang="en-FI" baseline="30000" dirty="0"/>
              <a:t>2</a:t>
            </a:r>
            <a:br>
              <a:rPr lang="en-FI" baseline="30000" dirty="0"/>
            </a:br>
            <a:endParaRPr lang="en-FI" baseline="30000" dirty="0"/>
          </a:p>
          <a:p>
            <a:pPr marL="349250" lvl="1" indent="-342900">
              <a:buAutoNum type="arabicParenR"/>
            </a:pPr>
            <a:r>
              <a:rPr lang="en-FI" dirty="0"/>
              <a:t>Calculate output of each filter by filtering the FFT spectrum with the Mel-filterbank.</a:t>
            </a:r>
          </a:p>
          <a:p>
            <a:pPr marL="566420" lvl="2" indent="-285750"/>
            <a:r>
              <a:rPr lang="en-FI" dirty="0"/>
              <a:t>Technically: multiplication in the frequency-domain. </a:t>
            </a:r>
          </a:p>
          <a:p>
            <a:pPr marL="566420" lvl="2" indent="-285750"/>
            <a:r>
              <a:rPr lang="en-FI" dirty="0"/>
              <a:t>S(</a:t>
            </a:r>
            <a:r>
              <a:rPr lang="en-FI" i="1" dirty="0"/>
              <a:t>band</a:t>
            </a:r>
            <a:r>
              <a:rPr lang="en-FI" dirty="0"/>
              <a:t>) = X(</a:t>
            </a:r>
            <a:r>
              <a:rPr lang="en-FI" i="1" dirty="0"/>
              <a:t>f</a:t>
            </a:r>
            <a:r>
              <a:rPr lang="en-FI" dirty="0"/>
              <a:t>) × M(</a:t>
            </a:r>
            <a:r>
              <a:rPr lang="en-FI" i="1" dirty="0"/>
              <a:t>f</a:t>
            </a:r>
            <a:r>
              <a:rPr lang="en-FI" dirty="0"/>
              <a:t>,</a:t>
            </a:r>
            <a:r>
              <a:rPr lang="en-FI" i="1" dirty="0"/>
              <a:t>band</a:t>
            </a:r>
            <a:r>
              <a:rPr lang="en-FI" dirty="0"/>
              <a:t>) </a:t>
            </a:r>
          </a:p>
          <a:p>
            <a:pPr marL="6350" lvl="1" indent="0">
              <a:buNone/>
            </a:pPr>
            <a:r>
              <a:rPr lang="en-FI" dirty="0">
                <a:sym typeface="Wingdings" pitchFamily="2" charset="2"/>
              </a:rPr>
              <a:t>	 Mel power spectrum</a:t>
            </a:r>
          </a:p>
          <a:p>
            <a:pPr marL="566420" lvl="2" indent="-285750"/>
            <a:r>
              <a:rPr lang="en-FI" dirty="0">
                <a:sym typeface="Wingdings" pitchFamily="2" charset="2"/>
              </a:rPr>
              <a:t>Entire process can be performed with a single matrix product: </a:t>
            </a:r>
            <a:r>
              <a:rPr lang="en-FI" b="1" dirty="0">
                <a:sym typeface="Wingdings" pitchFamily="2" charset="2"/>
              </a:rPr>
              <a:t>S</a:t>
            </a:r>
            <a:r>
              <a:rPr lang="en-FI" dirty="0">
                <a:sym typeface="Wingdings" pitchFamily="2" charset="2"/>
              </a:rPr>
              <a:t> = </a:t>
            </a:r>
            <a:r>
              <a:rPr lang="en-FI" b="1" dirty="0">
                <a:sym typeface="Wingdings" pitchFamily="2" charset="2"/>
              </a:rPr>
              <a:t>XM</a:t>
            </a:r>
            <a:br>
              <a:rPr lang="en-FI" b="1" dirty="0">
                <a:sym typeface="Wingdings" pitchFamily="2" charset="2"/>
              </a:rPr>
            </a:br>
            <a:endParaRPr lang="en-FI" b="1" dirty="0">
              <a:sym typeface="Wingdings" pitchFamily="2" charset="2"/>
            </a:endParaRPr>
          </a:p>
          <a:p>
            <a:pPr marL="349250" lvl="1" indent="-342900">
              <a:buFont typeface="+mj-lt"/>
              <a:buAutoNum type="arabicParenR" startAt="3"/>
            </a:pPr>
            <a:r>
              <a:rPr lang="en-FI" dirty="0"/>
              <a:t>Take 10log</a:t>
            </a:r>
            <a:r>
              <a:rPr lang="en-FI" baseline="-25000" dirty="0"/>
              <a:t>10 </a:t>
            </a:r>
            <a:r>
              <a:rPr lang="en-FI" dirty="0"/>
              <a:t>of the Mel power spectrum </a:t>
            </a:r>
            <a:r>
              <a:rPr lang="en-FI" dirty="0">
                <a:sym typeface="Wingdings" pitchFamily="2" charset="2"/>
              </a:rPr>
              <a:t> Logarithmic Mel spectrogram 	     </a:t>
            </a:r>
            <a:br>
              <a:rPr lang="en-FI" dirty="0">
                <a:sym typeface="Wingdings" pitchFamily="2" charset="2"/>
              </a:rPr>
            </a:br>
            <a:r>
              <a:rPr lang="en-FI" dirty="0">
                <a:sym typeface="Wingdings" pitchFamily="2" charset="2"/>
              </a:rPr>
              <a:t> 				         (aka. log-Mel spectrum)</a:t>
            </a:r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6E044-F469-F190-8CBD-0ACD0515C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4488718"/>
            <a:ext cx="4983480" cy="22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4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1BA6-02C8-2F98-A619-99CED2CF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Mel-spectrograms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F756FB1-3F6F-957E-3BD2-34CE2199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505027"/>
            <a:ext cx="8031480" cy="5195303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1FEFCC-47FB-7ED2-ECA2-8F8CFF139ADD}"/>
              </a:ext>
            </a:extLst>
          </p:cNvPr>
          <p:cNvGrpSpPr/>
          <p:nvPr/>
        </p:nvGrpSpPr>
        <p:grpSpPr>
          <a:xfrm>
            <a:off x="5707062" y="1032214"/>
            <a:ext cx="3436938" cy="5825786"/>
            <a:chOff x="5707062" y="1032214"/>
            <a:chExt cx="3436938" cy="58257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650DE6-C3AF-4F8A-B781-F95023FAC806}"/>
                </a:ext>
              </a:extLst>
            </p:cNvPr>
            <p:cNvSpPr txBox="1"/>
            <p:nvPr/>
          </p:nvSpPr>
          <p:spPr>
            <a:xfrm>
              <a:off x="5707062" y="1032214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/>
                <a:t>200 frequency bins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5155EC-06B0-1E18-416C-610B3F107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4640" y="1505027"/>
              <a:ext cx="175200" cy="3149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8885C67-8FFA-EB20-F6E6-5F7B10056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4730" y="6416479"/>
              <a:ext cx="731490" cy="2568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E2DB20-75FA-1622-E23C-9F886EF5DA64}"/>
                </a:ext>
              </a:extLst>
            </p:cNvPr>
            <p:cNvSpPr txBox="1"/>
            <p:nvPr/>
          </p:nvSpPr>
          <p:spPr>
            <a:xfrm>
              <a:off x="7574340" y="648866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/>
                <a:t>40 mel bands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A2F877-B5CA-DF53-81BE-F33EB9F51A1C}"/>
              </a:ext>
            </a:extLst>
          </p:cNvPr>
          <p:cNvGrpSpPr/>
          <p:nvPr/>
        </p:nvGrpSpPr>
        <p:grpSpPr>
          <a:xfrm>
            <a:off x="137160" y="2674620"/>
            <a:ext cx="2621280" cy="3571145"/>
            <a:chOff x="137160" y="2674620"/>
            <a:chExt cx="2621280" cy="357114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358C33-2CFF-7C12-FE7F-27BD8E63BFE8}"/>
                </a:ext>
              </a:extLst>
            </p:cNvPr>
            <p:cNvSpPr/>
            <p:nvPr/>
          </p:nvSpPr>
          <p:spPr>
            <a:xfrm>
              <a:off x="2369820" y="2674620"/>
              <a:ext cx="388620" cy="1066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8AE036F-132F-EFE1-727E-9F5F50643815}"/>
                </a:ext>
              </a:extLst>
            </p:cNvPr>
            <p:cNvSpPr/>
            <p:nvPr/>
          </p:nvSpPr>
          <p:spPr>
            <a:xfrm>
              <a:off x="2369820" y="5178965"/>
              <a:ext cx="388620" cy="1066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85BD5E-803A-0D34-172D-BC03B3ACDD22}"/>
                </a:ext>
              </a:extLst>
            </p:cNvPr>
            <p:cNvSpPr txBox="1"/>
            <p:nvPr/>
          </p:nvSpPr>
          <p:spPr>
            <a:xfrm>
              <a:off x="137160" y="3741420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</a:t>
              </a:r>
              <a:r>
                <a:rPr lang="en-FI" dirty="0"/>
                <a:t>oss of F0 and</a:t>
              </a:r>
              <a:br>
                <a:rPr lang="en-FI" dirty="0"/>
              </a:br>
              <a:r>
                <a:rPr lang="en-FI" dirty="0"/>
                <a:t>its overtones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1B9DE55-84E4-03DB-4780-172758F6E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0941" y="3429000"/>
              <a:ext cx="598879" cy="6355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7EBDF33-24F6-FB33-7D3C-292D878A930D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770941" y="4064586"/>
              <a:ext cx="598879" cy="12378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48C175-B5AF-599C-E23D-A0BFA8AC521B}"/>
              </a:ext>
            </a:extLst>
          </p:cNvPr>
          <p:cNvGrpSpPr/>
          <p:nvPr/>
        </p:nvGrpSpPr>
        <p:grpSpPr>
          <a:xfrm>
            <a:off x="3444240" y="1781762"/>
            <a:ext cx="3278339" cy="3247438"/>
            <a:chOff x="3444240" y="1781762"/>
            <a:chExt cx="3278339" cy="324743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416FDE-0A4E-4812-A4D7-86F218B404B0}"/>
                </a:ext>
              </a:extLst>
            </p:cNvPr>
            <p:cNvSpPr/>
            <p:nvPr/>
          </p:nvSpPr>
          <p:spPr>
            <a:xfrm>
              <a:off x="3444240" y="1781762"/>
              <a:ext cx="762000" cy="16472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06FD1C5-E9D2-4C7E-1E86-609A7069C02A}"/>
                </a:ext>
              </a:extLst>
            </p:cNvPr>
            <p:cNvSpPr/>
            <p:nvPr/>
          </p:nvSpPr>
          <p:spPr>
            <a:xfrm>
              <a:off x="3444240" y="4308308"/>
              <a:ext cx="762000" cy="7208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B30FD2-C356-F949-86E8-EAFEAD3410AE}"/>
                </a:ext>
              </a:extLst>
            </p:cNvPr>
            <p:cNvSpPr txBox="1"/>
            <p:nvPr/>
          </p:nvSpPr>
          <p:spPr>
            <a:xfrm>
              <a:off x="4524541" y="2291651"/>
              <a:ext cx="219803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/>
                <a:t>Proportionally</a:t>
              </a:r>
              <a:br>
                <a:rPr lang="fi-FI" dirty="0"/>
              </a:br>
              <a:r>
                <a:rPr lang="fi-FI" dirty="0" err="1"/>
                <a:t>less</a:t>
              </a:r>
              <a:r>
                <a:rPr lang="fi-FI" dirty="0"/>
                <a:t> </a:t>
              </a:r>
              <a:r>
                <a:rPr lang="fi-FI" dirty="0" err="1"/>
                <a:t>emphasis</a:t>
              </a:r>
              <a:br>
                <a:rPr lang="fi-FI" dirty="0"/>
              </a:br>
              <a:r>
                <a:rPr lang="fi-FI" dirty="0"/>
                <a:t>on </a:t>
              </a:r>
              <a:r>
                <a:rPr lang="fi-FI" dirty="0" err="1"/>
                <a:t>high</a:t>
              </a:r>
              <a:r>
                <a:rPr lang="fi-FI" dirty="0"/>
                <a:t> </a:t>
              </a:r>
              <a:r>
                <a:rPr lang="fi-FI" dirty="0" err="1"/>
                <a:t>frequencies</a:t>
              </a:r>
              <a:endParaRPr lang="en-FI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72CE666-4584-5FA0-E622-2430974DCF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6240" y="2753316"/>
              <a:ext cx="318301" cy="1465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E6FBD5F-1E9C-B057-A826-5E2E5C101FC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3962400" y="2753316"/>
              <a:ext cx="562141" cy="15549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60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C1BA-411E-40C6-033D-B9963E8A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3700"/>
            <a:ext cx="8229600" cy="990600"/>
          </a:xfrm>
        </p:spPr>
        <p:txBody>
          <a:bodyPr/>
          <a:lstStyle/>
          <a:p>
            <a:r>
              <a:rPr lang="en-FI" dirty="0"/>
              <a:t>Cepstrum</a:t>
            </a:r>
          </a:p>
        </p:txBody>
      </p:sp>
    </p:spTree>
    <p:extLst>
      <p:ext uri="{BB962C8B-B14F-4D97-AF65-F5344CB8AC3E}">
        <p14:creationId xmlns:p14="http://schemas.microsoft.com/office/powerpoint/2010/main" val="644471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Cepstrum</a:t>
            </a:r>
            <a:r>
              <a:rPr lang="en-US" dirty="0"/>
              <a:t> and quefrency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103620"/>
            <a:ext cx="8229600" cy="3384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Cepstrum</a:t>
            </a:r>
            <a:r>
              <a:rPr lang="en-US" dirty="0"/>
              <a:t> is homomorphic signal processing: </a:t>
            </a:r>
          </a:p>
          <a:p>
            <a:pPr lvl="1"/>
            <a:r>
              <a:rPr lang="en-US" dirty="0"/>
              <a:t>Transform signal to a domain where linear operations (e.g., standard filtering) can be applied to manipulate non-linear phenomena. </a:t>
            </a:r>
          </a:p>
          <a:p>
            <a:endParaRPr lang="en-US" sz="800" dirty="0"/>
          </a:p>
          <a:p>
            <a:pPr lvl="1"/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842077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Cepstrum</a:t>
            </a:r>
            <a:r>
              <a:rPr lang="en-US" dirty="0"/>
              <a:t> and quefrency analysis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795428"/>
            <a:ext cx="8229600" cy="4692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Example: speech excitation g[</a:t>
            </a:r>
            <a:r>
              <a:rPr lang="en-US" i="1" dirty="0"/>
              <a:t>n</a:t>
            </a:r>
            <a:r>
              <a:rPr lang="en-US" dirty="0"/>
              <a:t>] and vocal tract filter v[</a:t>
            </a:r>
            <a:r>
              <a:rPr lang="en-US" i="1" dirty="0"/>
              <a:t>n</a:t>
            </a:r>
            <a:r>
              <a:rPr lang="en-US" dirty="0"/>
              <a:t>] are convolutive in time-domain: x[</a:t>
            </a:r>
            <a:r>
              <a:rPr lang="en-US" i="1" dirty="0"/>
              <a:t>n</a:t>
            </a:r>
            <a:r>
              <a:rPr lang="en-US" dirty="0"/>
              <a:t>] = (g ∗ v)[</a:t>
            </a:r>
            <a:r>
              <a:rPr lang="en-US" i="1" dirty="0"/>
              <a:t>n</a:t>
            </a:r>
            <a:r>
              <a:rPr lang="en-US" dirty="0"/>
              <a:t>]. How to analyze them in linear domain?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Convolution theorem: 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 = (g ∗ v)[</a:t>
            </a:r>
            <a:r>
              <a:rPr lang="en-US" i="1" dirty="0"/>
              <a:t>n</a:t>
            </a:r>
            <a:r>
              <a:rPr lang="en-US" dirty="0"/>
              <a:t>] = 𝓕</a:t>
            </a:r>
            <a:r>
              <a:rPr lang="en-US" baseline="30000" dirty="0"/>
              <a:t>-1</a:t>
            </a:r>
            <a:r>
              <a:rPr lang="en-US" dirty="0"/>
              <a:t>{𝓕{g[</a:t>
            </a:r>
            <a:r>
              <a:rPr lang="en-US" i="1" dirty="0"/>
              <a:t>n</a:t>
            </a:r>
            <a:r>
              <a:rPr lang="en-US" dirty="0"/>
              <a:t>]∙ 𝓕{v[</a:t>
            </a:r>
            <a:r>
              <a:rPr lang="en-US" i="1" dirty="0"/>
              <a:t>n</a:t>
            </a:r>
            <a:r>
              <a:rPr lang="en-US" dirty="0"/>
              <a:t>]}} = 𝓕</a:t>
            </a:r>
            <a:r>
              <a:rPr lang="en-US" baseline="30000" dirty="0"/>
              <a:t>-1</a:t>
            </a:r>
            <a:r>
              <a:rPr lang="en-US" dirty="0"/>
              <a:t>{G[</a:t>
            </a:r>
            <a:r>
              <a:rPr lang="en-US" i="1" dirty="0"/>
              <a:t>f</a:t>
            </a:r>
            <a:r>
              <a:rPr lang="en-US" dirty="0"/>
              <a:t>]∙V[</a:t>
            </a:r>
            <a:r>
              <a:rPr lang="en-US" i="1" dirty="0"/>
              <a:t>f</a:t>
            </a:r>
            <a:r>
              <a:rPr lang="en-US" dirty="0"/>
              <a:t>]}   </a:t>
            </a:r>
            <a:br>
              <a:rPr lang="en-US" dirty="0"/>
            </a:br>
            <a:r>
              <a:rPr lang="en-US" dirty="0"/>
              <a:t>(multiplication in frequency)</a:t>
            </a:r>
          </a:p>
          <a:p>
            <a:pPr lvl="1"/>
            <a:r>
              <a:rPr lang="en-US" dirty="0"/>
              <a:t>How to make source and tract additive? </a:t>
            </a:r>
            <a:r>
              <a:rPr lang="en-US" dirty="0">
                <a:sym typeface="Wingdings"/>
              </a:rPr>
              <a:t> logarithm! </a:t>
            </a:r>
          </a:p>
          <a:p>
            <a:pPr marL="274320" lvl="1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/>
              <a:t>x[</a:t>
            </a:r>
            <a:r>
              <a:rPr lang="en-US" i="1" dirty="0"/>
              <a:t>n</a:t>
            </a:r>
            <a:r>
              <a:rPr lang="en-US" dirty="0"/>
              <a:t>] = 𝓕</a:t>
            </a:r>
            <a:r>
              <a:rPr lang="en-US" baseline="30000" dirty="0"/>
              <a:t>-1</a:t>
            </a:r>
            <a:r>
              <a:rPr lang="en-US" dirty="0"/>
              <a:t>{</a:t>
            </a:r>
            <a:r>
              <a:rPr lang="en-US" dirty="0">
                <a:solidFill>
                  <a:srgbClr val="00B0F0"/>
                </a:solidFill>
              </a:rPr>
              <a:t>exp(</a:t>
            </a:r>
            <a:r>
              <a:rPr lang="en-US" dirty="0">
                <a:solidFill>
                  <a:srgbClr val="BC3021"/>
                </a:solidFill>
              </a:rPr>
              <a:t>log(G[</a:t>
            </a:r>
            <a:r>
              <a:rPr lang="en-US" i="1" dirty="0">
                <a:solidFill>
                  <a:srgbClr val="BC3021"/>
                </a:solidFill>
              </a:rPr>
              <a:t>f</a:t>
            </a:r>
            <a:r>
              <a:rPr lang="en-US" dirty="0">
                <a:solidFill>
                  <a:srgbClr val="BC3021"/>
                </a:solidFill>
              </a:rPr>
              <a:t>]</a:t>
            </a:r>
            <a:r>
              <a:rPr lang="en-US" dirty="0"/>
              <a:t>∙</a:t>
            </a:r>
            <a:r>
              <a:rPr lang="en-US" dirty="0">
                <a:solidFill>
                  <a:srgbClr val="BC3021"/>
                </a:solidFill>
              </a:rPr>
              <a:t>V[</a:t>
            </a:r>
            <a:r>
              <a:rPr lang="en-US" i="1" dirty="0">
                <a:solidFill>
                  <a:srgbClr val="BC3021"/>
                </a:solidFill>
              </a:rPr>
              <a:t>f</a:t>
            </a:r>
            <a:r>
              <a:rPr lang="en-US" dirty="0">
                <a:solidFill>
                  <a:srgbClr val="BC3021"/>
                </a:solidFill>
              </a:rPr>
              <a:t>])</a:t>
            </a:r>
            <a:r>
              <a:rPr lang="en-US" dirty="0">
                <a:solidFill>
                  <a:srgbClr val="00B0F0"/>
                </a:solidFill>
              </a:rPr>
              <a:t>)</a:t>
            </a:r>
            <a:r>
              <a:rPr lang="en-US" dirty="0"/>
              <a:t>}= 𝓕</a:t>
            </a:r>
            <a:r>
              <a:rPr lang="en-US" baseline="30000" dirty="0"/>
              <a:t>-1</a:t>
            </a:r>
            <a:r>
              <a:rPr lang="en-US" dirty="0"/>
              <a:t>{</a:t>
            </a:r>
            <a:r>
              <a:rPr lang="en-US" dirty="0">
                <a:solidFill>
                  <a:srgbClr val="00B0F0"/>
                </a:solidFill>
              </a:rPr>
              <a:t>exp(</a:t>
            </a:r>
            <a:r>
              <a:rPr lang="en-US" dirty="0">
                <a:solidFill>
                  <a:srgbClr val="BC3021"/>
                </a:solidFill>
              </a:rPr>
              <a:t>log(G[</a:t>
            </a:r>
            <a:r>
              <a:rPr lang="en-US" i="1" dirty="0">
                <a:solidFill>
                  <a:srgbClr val="BC3021"/>
                </a:solidFill>
              </a:rPr>
              <a:t>f</a:t>
            </a:r>
            <a:r>
              <a:rPr lang="en-US" dirty="0">
                <a:solidFill>
                  <a:srgbClr val="BC3021"/>
                </a:solidFill>
              </a:rPr>
              <a:t>])+log(V[</a:t>
            </a:r>
            <a:r>
              <a:rPr lang="en-US" i="1" dirty="0">
                <a:solidFill>
                  <a:srgbClr val="BC3021"/>
                </a:solidFill>
              </a:rPr>
              <a:t>f</a:t>
            </a:r>
            <a:r>
              <a:rPr lang="en-US" dirty="0">
                <a:solidFill>
                  <a:srgbClr val="BC3021"/>
                </a:solidFill>
              </a:rPr>
              <a:t>])</a:t>
            </a:r>
            <a:r>
              <a:rPr lang="en-US" dirty="0">
                <a:solidFill>
                  <a:srgbClr val="00B0F0"/>
                </a:solidFill>
              </a:rPr>
              <a:t>)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How to apply filters to the additive log-spectra?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Inverse DFT to go to back to “time”! </a:t>
            </a:r>
          </a:p>
          <a:p>
            <a:pPr marL="274320" lvl="1" indent="0">
              <a:buNone/>
            </a:pPr>
            <a:r>
              <a:rPr lang="en-US" dirty="0"/>
              <a:t>Complex </a:t>
            </a:r>
            <a:r>
              <a:rPr lang="en-US" dirty="0" err="1"/>
              <a:t>cepstrum</a:t>
            </a:r>
            <a:r>
              <a:rPr lang="en-US" dirty="0"/>
              <a:t>: 	c[</a:t>
            </a:r>
            <a:r>
              <a:rPr lang="en-US" i="1" dirty="0"/>
              <a:t>n</a:t>
            </a:r>
            <a:r>
              <a:rPr lang="en-US" dirty="0"/>
              <a:t>] = 𝓕</a:t>
            </a:r>
            <a:r>
              <a:rPr lang="en-US" baseline="30000" dirty="0"/>
              <a:t>-1</a:t>
            </a:r>
            <a:r>
              <a:rPr lang="en-US" dirty="0"/>
              <a:t>{log(𝓕{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]})}</a:t>
            </a:r>
          </a:p>
          <a:p>
            <a:pPr marL="274320" lvl="1" indent="0">
              <a:buNone/>
            </a:pPr>
            <a:endParaRPr lang="en-US" dirty="0">
              <a:sym typeface="Wingdings"/>
            </a:endParaRPr>
          </a:p>
          <a:p>
            <a:pPr marL="274320" lvl="1" indent="0">
              <a:buNone/>
            </a:pPr>
            <a:r>
              <a:rPr lang="en-US" dirty="0">
                <a:sym typeface="Wingdings"/>
              </a:rPr>
              <a:t>Power (real) </a:t>
            </a:r>
            <a:r>
              <a:rPr lang="en-US" dirty="0" err="1">
                <a:sym typeface="Wingdings"/>
              </a:rPr>
              <a:t>cepstrum</a:t>
            </a:r>
            <a:r>
              <a:rPr lang="en-US" dirty="0">
                <a:sym typeface="Wingdings"/>
              </a:rPr>
              <a:t>: </a:t>
            </a:r>
            <a:r>
              <a:rPr lang="en-US" dirty="0"/>
              <a:t> 	c[n] = |𝓕</a:t>
            </a:r>
            <a:r>
              <a:rPr lang="en-US" baseline="30000" dirty="0"/>
              <a:t>-1</a:t>
            </a:r>
            <a:r>
              <a:rPr lang="en-US" dirty="0"/>
              <a:t>{log(|𝓕{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]}|</a:t>
            </a:r>
            <a:r>
              <a:rPr lang="en-US" baseline="30000" dirty="0"/>
              <a:t>2</a:t>
            </a:r>
            <a:r>
              <a:rPr lang="en-US" dirty="0"/>
              <a:t>)}|</a:t>
            </a:r>
            <a:r>
              <a:rPr lang="en-US" baseline="30000" dirty="0"/>
              <a:t>2</a:t>
            </a:r>
          </a:p>
          <a:p>
            <a:pPr lvl="1"/>
            <a:endParaRPr lang="en-US" dirty="0">
              <a:sym typeface="Wingding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02599-6684-DD9E-962D-0D851120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87" y="5382023"/>
            <a:ext cx="7772400" cy="13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8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F5A6-2631-2247-9501-5DA0FE39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as a physical signal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59CD-BA64-2A4B-9CA7-DC1B708A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Speech waveform is an acoustic signal (as other audio on this course).</a:t>
            </a:r>
          </a:p>
          <a:p>
            <a:pPr lvl="1"/>
            <a:r>
              <a:rPr lang="en-US" dirty="0"/>
              <a:t>Air pressure variation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as a function of time (compared to static air pressure). </a:t>
            </a:r>
          </a:p>
          <a:p>
            <a:pPr lvl="1"/>
            <a:r>
              <a:rPr lang="en-US" dirty="0"/>
              <a:t>Convention: 0 dB SPL = 20µPa.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F1615-E7E0-574F-A450-14C23073B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4101" r="1289" b="52395"/>
          <a:stretch/>
        </p:blipFill>
        <p:spPr>
          <a:xfrm>
            <a:off x="1223383" y="2766622"/>
            <a:ext cx="6449438" cy="662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5C5D59-D790-9642-BF85-739083147754}"/>
              </a:ext>
            </a:extLst>
          </p:cNvPr>
          <p:cNvSpPr txBox="1"/>
          <p:nvPr/>
        </p:nvSpPr>
        <p:spPr>
          <a:xfrm>
            <a:off x="2670584" y="3496820"/>
            <a:ext cx="3344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	A waveform of an English utterance. </a:t>
            </a:r>
          </a:p>
        </p:txBody>
      </p:sp>
      <p:pic>
        <p:nvPicPr>
          <p:cNvPr id="1026" name="Picture 2" descr="animation showing particle motion for a longitudinal pressure wave highlighting the difference between particle motion and wave propagation.">
            <a:extLst>
              <a:ext uri="{FF2B5EF4-FFF2-40B4-BE49-F238E27FC236}">
                <a16:creationId xmlns:a16="http://schemas.microsoft.com/office/drawing/2014/main" id="{9D30BF81-6A69-E74A-8397-08D8DE6BE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074" y="4127565"/>
            <a:ext cx="5572056" cy="18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F98E8E-9363-AB4D-BA09-279A4DE315B9}"/>
              </a:ext>
            </a:extLst>
          </p:cNvPr>
          <p:cNvSpPr txBox="1"/>
          <p:nvPr/>
        </p:nvSpPr>
        <p:spPr>
          <a:xfrm>
            <a:off x="2932078" y="5984917"/>
            <a:ext cx="3032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Visualization of a planar acoustic wave</a:t>
            </a:r>
          </a:p>
        </p:txBody>
      </p:sp>
    </p:spTree>
    <p:extLst>
      <p:ext uri="{BB962C8B-B14F-4D97-AF65-F5344CB8AC3E}">
        <p14:creationId xmlns:p14="http://schemas.microsoft.com/office/powerpoint/2010/main" val="2992097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Cepstrum</a:t>
            </a:r>
            <a:r>
              <a:rPr lang="en-US" dirty="0"/>
              <a:t> and quefrency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Cepstral </a:t>
            </a:r>
            <a:r>
              <a:rPr lang="en-US" dirty="0" err="1"/>
              <a:t>cofficients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 are in </a:t>
            </a:r>
            <a:r>
              <a:rPr lang="en-US" i="1" dirty="0"/>
              <a:t>quefrency</a:t>
            </a:r>
            <a:r>
              <a:rPr lang="en-US" dirty="0"/>
              <a:t> domain (inverse DFT from </a:t>
            </a:r>
            <a:r>
              <a:rPr lang="en-US" i="1" dirty="0"/>
              <a:t>logarithmic spectrum</a:t>
            </a:r>
            <a:r>
              <a:rPr lang="en-US" dirty="0"/>
              <a:t> does not return to the regular time-domain)</a:t>
            </a:r>
          </a:p>
          <a:p>
            <a:pPr lvl="1"/>
            <a:r>
              <a:rPr lang="en-US" dirty="0"/>
              <a:t>Now </a:t>
            </a:r>
            <a:r>
              <a:rPr lang="en-US" i="1" dirty="0"/>
              <a:t>n</a:t>
            </a:r>
            <a:r>
              <a:rPr lang="en-US" dirty="0"/>
              <a:t> can be interpreted as “delay” instead of sample index in time.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Filtering in the cepstral domain is called </a:t>
            </a:r>
            <a:r>
              <a:rPr lang="en-US" i="1" dirty="0"/>
              <a:t>liftering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Convolutive components in 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 are now additive in </a:t>
            </a:r>
            <a:r>
              <a:rPr lang="en-US" i="1" dirty="0"/>
              <a:t>c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Spectrum of a logarithmic spectrum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all operations are reversible without any loss of information (for the complex </a:t>
            </a:r>
            <a:r>
              <a:rPr lang="en-US" dirty="0" err="1"/>
              <a:t>cepstrum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46428-E071-25D6-17BC-4AFC585E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87" y="5382023"/>
            <a:ext cx="7772400" cy="13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0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033"/>
            <a:ext cx="8229600" cy="990600"/>
          </a:xfrm>
        </p:spPr>
        <p:txBody>
          <a:bodyPr/>
          <a:lstStyle/>
          <a:p>
            <a:r>
              <a:rPr lang="en-US" dirty="0" err="1"/>
              <a:t>Cepstrum</a:t>
            </a:r>
            <a:r>
              <a:rPr lang="en-US" dirty="0"/>
              <a:t> and liftering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1800886"/>
            <a:ext cx="9144000" cy="4798337"/>
            <a:chOff x="0" y="1790253"/>
            <a:chExt cx="9144000" cy="47983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90253"/>
              <a:ext cx="9144000" cy="47983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581553" y="2604970"/>
              <a:ext cx="1360968" cy="6060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81553" y="2281805"/>
              <a:ext cx="22621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</a:rPr>
                <a:t>low-pass filter stop band</a:t>
              </a:r>
            </a:p>
          </p:txBody>
        </p:sp>
        <p:sp>
          <p:nvSpPr>
            <p:cNvPr id="7" name="Down Arrow 6"/>
            <p:cNvSpPr/>
            <p:nvPr/>
          </p:nvSpPr>
          <p:spPr>
            <a:xfrm>
              <a:off x="7139763" y="4189422"/>
              <a:ext cx="244548" cy="39340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 rot="5400000">
              <a:off x="5491273" y="5013203"/>
              <a:ext cx="260497" cy="39783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 rot="16200000">
              <a:off x="2942560" y="2711299"/>
              <a:ext cx="303030" cy="39340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 rot="16200000">
              <a:off x="5425261" y="2708638"/>
              <a:ext cx="303030" cy="39340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4712" y="1534633"/>
            <a:ext cx="76878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We know that F0 &lt; 500 Hz (𝜏</a:t>
            </a:r>
            <a:r>
              <a:rPr lang="en-US" sz="1500" baseline="-25000" dirty="0"/>
              <a:t>0</a:t>
            </a:r>
            <a:r>
              <a:rPr lang="en-US" sz="1500" dirty="0"/>
              <a:t> &gt; 2 </a:t>
            </a:r>
            <a:r>
              <a:rPr lang="en-US" sz="1500" dirty="0" err="1"/>
              <a:t>ms</a:t>
            </a:r>
            <a:r>
              <a:rPr lang="en-US" sz="1500" dirty="0"/>
              <a:t>). Let’s remove all quefrencies &gt; 2 </a:t>
            </a:r>
            <a:r>
              <a:rPr lang="en-US" sz="1500" dirty="0" err="1"/>
              <a:t>ms</a:t>
            </a:r>
            <a:r>
              <a:rPr lang="en-US" sz="1500" dirty="0"/>
              <a:t> with liftering.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16833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C3021"/>
                </a:solidFill>
              </a:rPr>
              <a:t>Spectrum without F0!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3A040-3CE4-7A4F-A2AF-976432FBFF15}"/>
              </a:ext>
            </a:extLst>
          </p:cNvPr>
          <p:cNvSpPr txBox="1"/>
          <p:nvPr/>
        </p:nvSpPr>
        <p:spPr>
          <a:xfrm>
            <a:off x="364834" y="685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I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0AD6F-5226-CD4D-99C5-8DEAA8CBB079}"/>
              </a:ext>
            </a:extLst>
          </p:cNvPr>
          <p:cNvSpPr txBox="1"/>
          <p:nvPr/>
        </p:nvSpPr>
        <p:spPr>
          <a:xfrm>
            <a:off x="6824256" y="1929997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b="1" dirty="0" err="1"/>
              <a:t>cepstrum</a:t>
            </a:r>
            <a:endParaRPr lang="en-FI" sz="12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4307AE-D0DE-5B4D-83A8-1C0FA5626D9F}"/>
              </a:ext>
            </a:extLst>
          </p:cNvPr>
          <p:cNvGrpSpPr/>
          <p:nvPr/>
        </p:nvGrpSpPr>
        <p:grpSpPr>
          <a:xfrm>
            <a:off x="1495076" y="1913685"/>
            <a:ext cx="7321037" cy="2563368"/>
            <a:chOff x="1495076" y="1913685"/>
            <a:chExt cx="7321037" cy="2563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1A1829-CBFD-504A-8083-0FA05EA5305A}"/>
                </a:ext>
              </a:extLst>
            </p:cNvPr>
            <p:cNvSpPr txBox="1"/>
            <p:nvPr/>
          </p:nvSpPr>
          <p:spPr>
            <a:xfrm>
              <a:off x="1495076" y="1913685"/>
              <a:ext cx="1140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T</a:t>
              </a:r>
              <a:r>
                <a:rPr lang="en-FI" sz="1200" b="1" dirty="0"/>
                <a:t>ime-domain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3A6783-30E5-ED43-887C-CD1E55F2A797}"/>
                </a:ext>
              </a:extLst>
            </p:cNvPr>
            <p:cNvSpPr txBox="1"/>
            <p:nvPr/>
          </p:nvSpPr>
          <p:spPr>
            <a:xfrm>
              <a:off x="4130657" y="1920043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b="1" dirty="0" err="1"/>
                <a:t>Log-spectrum</a:t>
              </a:r>
              <a:endParaRPr lang="en-FI" sz="12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C6F12C-316A-8C46-A91B-AE820191169F}"/>
                </a:ext>
              </a:extLst>
            </p:cNvPr>
            <p:cNvSpPr txBox="1"/>
            <p:nvPr/>
          </p:nvSpPr>
          <p:spPr>
            <a:xfrm>
              <a:off x="7384311" y="4181322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b="1" dirty="0" err="1"/>
                <a:t>liftered</a:t>
              </a:r>
              <a:r>
                <a:rPr lang="fi-FI" sz="1200" b="1" dirty="0"/>
                <a:t> </a:t>
              </a:r>
              <a:r>
                <a:rPr lang="fi-FI" sz="1200" b="1" dirty="0" err="1"/>
                <a:t>cepstrum</a:t>
              </a:r>
              <a:endParaRPr lang="en-FI" sz="1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1FDBDE-0773-5646-916F-A5EFCA67334B}"/>
                </a:ext>
              </a:extLst>
            </p:cNvPr>
            <p:cNvSpPr txBox="1"/>
            <p:nvPr/>
          </p:nvSpPr>
          <p:spPr>
            <a:xfrm>
              <a:off x="3962959" y="4200054"/>
              <a:ext cx="1620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1200" b="1" dirty="0" err="1"/>
                <a:t>resulting</a:t>
              </a:r>
              <a:r>
                <a:rPr lang="fi-FI" sz="1200" b="1" dirty="0"/>
                <a:t> </a:t>
              </a:r>
              <a:r>
                <a:rPr lang="fi-FI" sz="1200" b="1" dirty="0" err="1"/>
                <a:t>spectrum</a:t>
              </a:r>
              <a:endParaRPr lang="en-FI" sz="1200" b="1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244904-9112-5B45-A43D-5DA39E109E09}"/>
              </a:ext>
            </a:extLst>
          </p:cNvPr>
          <p:cNvGrpSpPr/>
          <p:nvPr/>
        </p:nvGrpSpPr>
        <p:grpSpPr>
          <a:xfrm>
            <a:off x="6913063" y="2558692"/>
            <a:ext cx="726103" cy="380075"/>
            <a:chOff x="6913063" y="2558692"/>
            <a:chExt cx="726103" cy="3800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0F02BC-AA03-A347-9605-06AB3B09FBFF}"/>
                </a:ext>
              </a:extLst>
            </p:cNvPr>
            <p:cNvSpPr/>
            <p:nvPr/>
          </p:nvSpPr>
          <p:spPr>
            <a:xfrm>
              <a:off x="6913063" y="2558692"/>
              <a:ext cx="348973" cy="323164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1C776A-8C54-6145-A44F-D4048DB758C4}"/>
                </a:ext>
              </a:extLst>
            </p:cNvPr>
            <p:cNvSpPr txBox="1"/>
            <p:nvPr/>
          </p:nvSpPr>
          <p:spPr>
            <a:xfrm>
              <a:off x="7185196" y="256943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>
                  <a:solidFill>
                    <a:srgbClr val="92D050"/>
                  </a:solidFill>
                </a:rPr>
                <a:t>F0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75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5AB1-859B-9F68-DB0F-17E9C477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dirty="0"/>
              <a:t>Mel-frequency cepstral coefficients (MFCCs)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3585-1CE3-D83B-70BA-F5EBC024D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24400"/>
          </a:xfrm>
        </p:spPr>
        <p:txBody>
          <a:bodyPr/>
          <a:lstStyle/>
          <a:p>
            <a:pPr marL="0" indent="0">
              <a:buNone/>
            </a:pPr>
            <a:r>
              <a:rPr lang="en-FI" dirty="0"/>
              <a:t>MFCCs = cepstral coefficients calculated from log-Mel filterbanks.</a:t>
            </a:r>
          </a:p>
          <a:p>
            <a:pPr marL="274320" lvl="1" indent="0">
              <a:buNone/>
            </a:pPr>
            <a:endParaRPr lang="en-FI" dirty="0"/>
          </a:p>
          <a:p>
            <a:pPr marL="6350" lvl="1" indent="0">
              <a:buNone/>
            </a:pPr>
            <a:r>
              <a:rPr lang="en-FI" b="1" dirty="0"/>
              <a:t>Benefits: </a:t>
            </a:r>
          </a:p>
          <a:p>
            <a:pPr marL="6350" lvl="1" indent="0">
              <a:buNone/>
            </a:pPr>
            <a:r>
              <a:rPr lang="en-FI" dirty="0"/>
              <a:t>Low-dimensional feature representation that maintains key envelope properties of the voal tract. </a:t>
            </a:r>
          </a:p>
          <a:p>
            <a:pPr marL="566420" lvl="2" indent="-285750"/>
            <a:r>
              <a:rPr lang="en-FI" dirty="0"/>
              <a:t>E.g., log-Mels = 24–40 coefficients, MFCCs: usually 13 coefficients.</a:t>
            </a:r>
          </a:p>
          <a:p>
            <a:pPr marL="292100" lvl="1" indent="-285750"/>
            <a:endParaRPr lang="en-FI" dirty="0"/>
          </a:p>
          <a:p>
            <a:pPr marL="6350" lvl="1" indent="0">
              <a:buNone/>
            </a:pPr>
            <a:r>
              <a:rPr lang="en-FI" dirty="0"/>
              <a:t>MFCCs are mutually decorrelated (better features for classical machine learning)</a:t>
            </a:r>
          </a:p>
          <a:p>
            <a:pPr marL="566420" lvl="2" indent="-285750"/>
            <a:r>
              <a:rPr lang="en-FI" dirty="0"/>
              <a:t>No need to model covariance of the dimensions: Σ</a:t>
            </a:r>
            <a:r>
              <a:rPr lang="en-FI" baseline="30000" dirty="0"/>
              <a:t> </a:t>
            </a:r>
            <a:r>
              <a:rPr lang="en-FI" dirty="0"/>
              <a:t>[c</a:t>
            </a:r>
            <a:r>
              <a:rPr lang="en-FI" i="1" baseline="-25000" dirty="0"/>
              <a:t>i</a:t>
            </a:r>
            <a:r>
              <a:rPr lang="en-FI" dirty="0"/>
              <a:t>,c</a:t>
            </a:r>
            <a:r>
              <a:rPr lang="en-FI" i="1" baseline="-25000" dirty="0"/>
              <a:t>j</a:t>
            </a:r>
            <a:r>
              <a:rPr lang="en-FI" dirty="0"/>
              <a:t>], only variance 𝜎</a:t>
            </a:r>
            <a:r>
              <a:rPr lang="en-FI" baseline="30000" dirty="0"/>
              <a:t>2</a:t>
            </a:r>
            <a:r>
              <a:rPr lang="en-FI" dirty="0"/>
              <a:t>[</a:t>
            </a:r>
            <a:r>
              <a:rPr lang="en-FI" i="1" dirty="0"/>
              <a:t>c</a:t>
            </a:r>
            <a:r>
              <a:rPr lang="en-FI" i="1" baseline="-25000" dirty="0"/>
              <a:t>i</a:t>
            </a:r>
            <a:r>
              <a:rPr lang="en-FI" dirty="0"/>
              <a:t>]</a:t>
            </a:r>
            <a:br>
              <a:rPr lang="en-FI" dirty="0"/>
            </a:br>
            <a:endParaRPr lang="en-FI" dirty="0"/>
          </a:p>
          <a:p>
            <a:pPr marL="566420" lvl="2" indent="-285750"/>
            <a:r>
              <a:rPr lang="en-FI" dirty="0"/>
              <a:t>Intuitive interpretation:</a:t>
            </a:r>
            <a:br>
              <a:rPr lang="en-FI" dirty="0"/>
            </a:br>
            <a:br>
              <a:rPr lang="en-FI" dirty="0"/>
            </a:br>
            <a:r>
              <a:rPr lang="en-FI" dirty="0"/>
              <a:t>Covariance: How changes in each coefficient affect changes in all other coefficients during a phenomenon of interest (grows exponentially with feature dimensionality)</a:t>
            </a:r>
            <a:br>
              <a:rPr lang="en-FI" dirty="0"/>
            </a:br>
            <a:br>
              <a:rPr lang="en-FI" dirty="0"/>
            </a:br>
            <a:r>
              <a:rPr lang="en-FI" dirty="0"/>
              <a:t> 				vs. </a:t>
            </a:r>
            <a:br>
              <a:rPr lang="en-FI" dirty="0"/>
            </a:br>
            <a:br>
              <a:rPr lang="en-FI" dirty="0"/>
            </a:br>
            <a:r>
              <a:rPr lang="en-FI" dirty="0"/>
              <a:t>	What is the variance of each coefficient during the phenomenon</a:t>
            </a:r>
            <a:br>
              <a:rPr lang="en-FI" dirty="0"/>
            </a:br>
            <a:r>
              <a:rPr lang="en-FI" dirty="0"/>
              <a:t>	(linear growth with feature dimensionality)</a:t>
            </a:r>
          </a:p>
          <a:p>
            <a:pPr marL="0" indent="0">
              <a:buNone/>
            </a:pPr>
            <a:endParaRPr lang="en-FI" dirty="0"/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4388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5AB1-859B-9F68-DB0F-17E9C477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I" dirty="0"/>
              <a:t>Mel-frequency cepstral coefficients (MFCCs)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3585-1CE3-D83B-70BA-F5EBC024D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24400"/>
          </a:xfrm>
        </p:spPr>
        <p:txBody>
          <a:bodyPr/>
          <a:lstStyle/>
          <a:p>
            <a:pPr marL="0" indent="0">
              <a:buNone/>
            </a:pPr>
            <a:endParaRPr lang="en-FI" dirty="0"/>
          </a:p>
          <a:p>
            <a:pPr marL="6350" lvl="1" indent="0">
              <a:buNone/>
            </a:pPr>
            <a:r>
              <a:rPr lang="en-FI" dirty="0"/>
              <a:t>MFCC calculation:</a:t>
            </a:r>
          </a:p>
          <a:p>
            <a:pPr marL="349250" lvl="1" indent="-342900">
              <a:buAutoNum type="arabicParenR"/>
            </a:pPr>
            <a:r>
              <a:rPr lang="en-FI" dirty="0"/>
              <a:t>Create a mel-filterbank as M(</a:t>
            </a:r>
            <a:r>
              <a:rPr lang="en-FI" i="1" dirty="0"/>
              <a:t>f</a:t>
            </a:r>
            <a:r>
              <a:rPr lang="en-FI" dirty="0"/>
              <a:t>, </a:t>
            </a:r>
            <a:r>
              <a:rPr lang="en-FI" i="1" dirty="0"/>
              <a:t>j</a:t>
            </a:r>
            <a:r>
              <a:rPr lang="en-FI" dirty="0"/>
              <a:t>), where </a:t>
            </a:r>
            <a:r>
              <a:rPr lang="en-FI" i="1" dirty="0"/>
              <a:t>f </a:t>
            </a:r>
            <a:r>
              <a:rPr lang="en-FI" dirty="0"/>
              <a:t>denotes FFT frequency bin and </a:t>
            </a:r>
            <a:r>
              <a:rPr lang="en-FI" i="1" dirty="0"/>
              <a:t>j</a:t>
            </a:r>
            <a:r>
              <a:rPr lang="en-FI" dirty="0"/>
              <a:t> the corresponding mel-band.</a:t>
            </a:r>
          </a:p>
          <a:p>
            <a:pPr marL="349250" lvl="1" indent="-342900">
              <a:buAutoNum type="arabicParenR"/>
            </a:pPr>
            <a:r>
              <a:rPr lang="en-FI" dirty="0"/>
              <a:t>Calculate FFT power spectrum: X(</a:t>
            </a:r>
            <a:r>
              <a:rPr lang="en-FI" i="1" dirty="0"/>
              <a:t>f</a:t>
            </a:r>
            <a:r>
              <a:rPr lang="en-FI" dirty="0"/>
              <a:t>) = |FFT(</a:t>
            </a:r>
            <a:r>
              <a:rPr lang="en-FI" i="1" dirty="0"/>
              <a:t>x</a:t>
            </a:r>
            <a:r>
              <a:rPr lang="en-FI" dirty="0"/>
              <a:t>(</a:t>
            </a:r>
            <a:r>
              <a:rPr lang="en-FI" i="1" dirty="0"/>
              <a:t>t</a:t>
            </a:r>
            <a:r>
              <a:rPr lang="en-FI" dirty="0"/>
              <a:t>))|</a:t>
            </a:r>
            <a:r>
              <a:rPr lang="en-FI" baseline="30000" dirty="0"/>
              <a:t>2</a:t>
            </a:r>
          </a:p>
          <a:p>
            <a:pPr marL="349250" lvl="1" indent="-342900">
              <a:buAutoNum type="arabicParenR"/>
            </a:pPr>
            <a:r>
              <a:rPr lang="en-FI" dirty="0"/>
              <a:t>Calculate output of each filter by multiplying the filter response with the spectrum, </a:t>
            </a:r>
            <a:br>
              <a:rPr lang="en-FI" dirty="0"/>
            </a:br>
            <a:r>
              <a:rPr lang="en-FI" dirty="0"/>
              <a:t>S(mel) = X(</a:t>
            </a:r>
            <a:r>
              <a:rPr lang="en-FI" i="1" dirty="0"/>
              <a:t>f</a:t>
            </a:r>
            <a:r>
              <a:rPr lang="en-FI" dirty="0"/>
              <a:t>) × M(</a:t>
            </a:r>
            <a:r>
              <a:rPr lang="en-FI" i="1" dirty="0"/>
              <a:t>f</a:t>
            </a:r>
            <a:r>
              <a:rPr lang="en-FI" dirty="0"/>
              <a:t>,</a:t>
            </a:r>
            <a:r>
              <a:rPr lang="en-FI" i="1" dirty="0"/>
              <a:t>j</a:t>
            </a:r>
            <a:r>
              <a:rPr lang="en-FI" dirty="0"/>
              <a:t>)</a:t>
            </a:r>
          </a:p>
          <a:p>
            <a:pPr marL="349250" lvl="1" indent="-342900">
              <a:buAutoNum type="arabicParenR"/>
            </a:pPr>
            <a:r>
              <a:rPr lang="en-FI" dirty="0"/>
              <a:t>Convert to log-domain: Y</a:t>
            </a:r>
            <a:r>
              <a:rPr lang="en-FI" baseline="-25000" dirty="0"/>
              <a:t>db</a:t>
            </a:r>
            <a:r>
              <a:rPr lang="en-FI" dirty="0"/>
              <a:t>(</a:t>
            </a:r>
            <a:r>
              <a:rPr lang="en-FI" i="1" dirty="0"/>
              <a:t>j</a:t>
            </a:r>
            <a:r>
              <a:rPr lang="en-FI" dirty="0"/>
              <a:t>) = 10*log10{S(</a:t>
            </a:r>
            <a:r>
              <a:rPr lang="en-FI" i="1" dirty="0"/>
              <a:t>j</a:t>
            </a:r>
            <a:r>
              <a:rPr lang="en-FI" dirty="0"/>
              <a:t>)}</a:t>
            </a:r>
          </a:p>
          <a:p>
            <a:pPr marL="349250" lvl="1" indent="-342900">
              <a:buAutoNum type="arabicParenR"/>
            </a:pPr>
            <a:r>
              <a:rPr lang="en-FI" dirty="0"/>
              <a:t>Take discrete cosine transform (DCT-II) of the log-Mel spectrogram</a:t>
            </a:r>
          </a:p>
          <a:p>
            <a:pPr marL="349250" lvl="1" indent="-342900">
              <a:buAutoNum type="arabicParenR"/>
            </a:pPr>
            <a:r>
              <a:rPr lang="en-FI" dirty="0"/>
              <a:t>Keep the first </a:t>
            </a:r>
            <a:r>
              <a:rPr lang="en-FI" i="1" dirty="0"/>
              <a:t>N</a:t>
            </a:r>
            <a:r>
              <a:rPr lang="en-FI" dirty="0"/>
              <a:t> coefficients (usually 0–12). </a:t>
            </a:r>
          </a:p>
          <a:p>
            <a:pPr marL="0" indent="0">
              <a:buNone/>
            </a:pP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AB309-ED83-8B25-D9BE-2E8F027F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94" y="5009640"/>
            <a:ext cx="4419600" cy="558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C73240-914C-F94D-5C31-F842C0B6E8EB}"/>
              </a:ext>
            </a:extLst>
          </p:cNvPr>
          <p:cNvGrpSpPr/>
          <p:nvPr/>
        </p:nvGrpSpPr>
        <p:grpSpPr>
          <a:xfrm>
            <a:off x="0" y="2148640"/>
            <a:ext cx="517270" cy="2183611"/>
            <a:chOff x="0" y="2148640"/>
            <a:chExt cx="517270" cy="2183611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304C45E4-9EAB-719C-1B27-51C6C5C216DF}"/>
                </a:ext>
              </a:extLst>
            </p:cNvPr>
            <p:cNvSpPr/>
            <p:nvPr/>
          </p:nvSpPr>
          <p:spPr>
            <a:xfrm>
              <a:off x="233606" y="2462873"/>
              <a:ext cx="283664" cy="1555147"/>
            </a:xfrm>
            <a:prstGeom prst="leftBrace">
              <a:avLst/>
            </a:prstGeom>
            <a:ln w="19050">
              <a:solidFill>
                <a:srgbClr val="BC3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FI">
                <a:solidFill>
                  <a:srgbClr val="C0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03137-D4C8-E280-7D70-3C84CE82F12E}"/>
                </a:ext>
              </a:extLst>
            </p:cNvPr>
            <p:cNvSpPr txBox="1"/>
            <p:nvPr/>
          </p:nvSpPr>
          <p:spPr>
            <a:xfrm rot="16200000">
              <a:off x="-937917" y="3086557"/>
              <a:ext cx="2183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N</a:t>
              </a:r>
              <a:r>
                <a:rPr lang="en-FI" sz="1400" dirty="0"/>
                <a:t>ormal log-mel spectrum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3BFC98-F9FA-05B1-ADFF-F75023E9CBF1}"/>
              </a:ext>
            </a:extLst>
          </p:cNvPr>
          <p:cNvSpPr txBox="1"/>
          <p:nvPr/>
        </p:nvSpPr>
        <p:spPr>
          <a:xfrm>
            <a:off x="966983" y="5104374"/>
            <a:ext cx="91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DCT-II:</a:t>
            </a:r>
          </a:p>
        </p:txBody>
      </p:sp>
    </p:spTree>
    <p:extLst>
      <p:ext uri="{BB962C8B-B14F-4D97-AF65-F5344CB8AC3E}">
        <p14:creationId xmlns:p14="http://schemas.microsoft.com/office/powerpoint/2010/main" val="400303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436C-13C6-5CC9-3F4E-A746CD70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MFCC cepstrogram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EAB663-17E2-E56F-F9CA-25D3BF74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" y="1432559"/>
            <a:ext cx="7970520" cy="52240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0D9A7-C31B-C0E7-00A4-AB17F8CA3DAC}"/>
              </a:ext>
            </a:extLst>
          </p:cNvPr>
          <p:cNvSpPr txBox="1"/>
          <p:nvPr/>
        </p:nvSpPr>
        <p:spPr>
          <a:xfrm>
            <a:off x="2587322" y="6518158"/>
            <a:ext cx="4020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200" dirty="0"/>
              <a:t>(zero-mean &amp; unit variance -normalized for visualization)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60A709-802C-E81D-A1A6-C2659C94C37A}"/>
              </a:ext>
            </a:extLst>
          </p:cNvPr>
          <p:cNvGrpSpPr/>
          <p:nvPr/>
        </p:nvGrpSpPr>
        <p:grpSpPr>
          <a:xfrm>
            <a:off x="5707062" y="1032214"/>
            <a:ext cx="3154810" cy="5825786"/>
            <a:chOff x="5707062" y="1032214"/>
            <a:chExt cx="3154810" cy="58257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CB8E04-2B3C-A1E4-22F7-B9AFD7489689}"/>
                </a:ext>
              </a:extLst>
            </p:cNvPr>
            <p:cNvSpPr txBox="1"/>
            <p:nvPr/>
          </p:nvSpPr>
          <p:spPr>
            <a:xfrm>
              <a:off x="5707062" y="1032214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/>
                <a:t>200 frequency bins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E7FB69-27B4-1383-D2F0-3D24B032F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4640" y="1505027"/>
              <a:ext cx="175200" cy="3149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335ED60-EBDE-075B-A08A-7503703379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4730" y="6416479"/>
              <a:ext cx="731490" cy="2568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D304AC-A35B-7272-50A3-13980D87DC0D}"/>
                </a:ext>
              </a:extLst>
            </p:cNvPr>
            <p:cNvSpPr txBox="1"/>
            <p:nvPr/>
          </p:nvSpPr>
          <p:spPr>
            <a:xfrm>
              <a:off x="7574340" y="648866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/>
                <a:t>13 MFCCs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2B5C48-1808-B46B-99E4-5E45B8FA509E}"/>
              </a:ext>
            </a:extLst>
          </p:cNvPr>
          <p:cNvGrpSpPr/>
          <p:nvPr/>
        </p:nvGrpSpPr>
        <p:grpSpPr>
          <a:xfrm>
            <a:off x="1863764" y="4969997"/>
            <a:ext cx="2381188" cy="646331"/>
            <a:chOff x="1863764" y="4969997"/>
            <a:chExt cx="2381188" cy="64633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B6C324-558E-A526-3379-DD0813C05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622" y="5179375"/>
              <a:ext cx="1001330" cy="1846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0AB95B8-EBFA-7528-2641-D1373506F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622" y="5340951"/>
              <a:ext cx="1001330" cy="230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DFCCD6-940F-1975-E264-F3EE2BA0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622" y="5040876"/>
              <a:ext cx="1001330" cy="3199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11F388-D000-1B53-5F03-EA0E69E0F18F}"/>
                </a:ext>
              </a:extLst>
            </p:cNvPr>
            <p:cNvSpPr txBox="1"/>
            <p:nvPr/>
          </p:nvSpPr>
          <p:spPr>
            <a:xfrm>
              <a:off x="1863764" y="4969997"/>
              <a:ext cx="156966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/>
                <a:t>decorrelated</a:t>
              </a:r>
              <a:r>
                <a:rPr lang="fi-FI" dirty="0"/>
                <a:t> </a:t>
              </a:r>
              <a:br>
                <a:rPr lang="fi-FI" dirty="0"/>
              </a:br>
              <a:r>
                <a:rPr lang="fi-FI" dirty="0" err="1"/>
                <a:t>dimensions</a:t>
              </a:r>
              <a:endParaRPr lang="en-FI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335B87-D589-1225-5985-3FE19D3A8718}"/>
              </a:ext>
            </a:extLst>
          </p:cNvPr>
          <p:cNvGrpSpPr/>
          <p:nvPr/>
        </p:nvGrpSpPr>
        <p:grpSpPr>
          <a:xfrm>
            <a:off x="1682442" y="2099993"/>
            <a:ext cx="2381188" cy="646331"/>
            <a:chOff x="1863764" y="4969997"/>
            <a:chExt cx="2381188" cy="64633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F3ABE53-9057-BEBF-788E-EE2D859D8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622" y="5179375"/>
              <a:ext cx="1001330" cy="1846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DE1958-3B05-D965-9019-0CA17E035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622" y="5340951"/>
              <a:ext cx="1001330" cy="230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BF82FF-01E1-35C7-9334-9C1DF1BAB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3622" y="5040876"/>
              <a:ext cx="1001330" cy="3199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17E167-E9C4-9B86-C391-D35C07C26680}"/>
                </a:ext>
              </a:extLst>
            </p:cNvPr>
            <p:cNvSpPr txBox="1"/>
            <p:nvPr/>
          </p:nvSpPr>
          <p:spPr>
            <a:xfrm>
              <a:off x="1863764" y="4969997"/>
              <a:ext cx="140294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/>
                <a:t>correlated</a:t>
              </a:r>
              <a:r>
                <a:rPr lang="fi-FI" dirty="0"/>
                <a:t> </a:t>
              </a:r>
              <a:br>
                <a:rPr lang="fi-FI" dirty="0"/>
              </a:br>
              <a:r>
                <a:rPr lang="fi-FI" dirty="0" err="1"/>
                <a:t>dimensions</a:t>
              </a:r>
              <a:endParaRPr lang="en-FI" dirty="0"/>
            </a:p>
          </p:txBody>
        </p:sp>
      </p:grpSp>
    </p:spTree>
    <p:extLst>
      <p:ext uri="{BB962C8B-B14F-4D97-AF65-F5344CB8AC3E}">
        <p14:creationId xmlns:p14="http://schemas.microsoft.com/office/powerpoint/2010/main" val="271532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9B57-643E-45ED-2E4C-F1F8D559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MFCC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03045-1321-3356-2521-486C4A37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0th coefficient: signal energy</a:t>
            </a:r>
          </a:p>
          <a:p>
            <a:r>
              <a:rPr lang="en-FI" dirty="0"/>
              <a:t>1st coefficient: spectral tilt</a:t>
            </a:r>
          </a:p>
          <a:p>
            <a:r>
              <a:rPr lang="en-FI" dirty="0"/>
              <a:t>coefficients ~3–5: primary resonances of the vocal 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8D937-17F6-842D-9D09-473584AA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24000"/>
            <a:ext cx="44196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DC720-13E5-CD24-C066-186EFA1C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31150"/>
            <a:ext cx="7772400" cy="392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EC31A6-179A-C26A-2706-9415AEBE9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931150"/>
            <a:ext cx="7772400" cy="3926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ADFDE1-A7F0-BE2D-EE51-F704742DA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31150"/>
            <a:ext cx="7772400" cy="3926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CB416D-1B1B-9068-CF22-EEDBC86EE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931150"/>
            <a:ext cx="7772400" cy="3926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6924EF-7C87-94E3-EAED-37D353533354}"/>
              </a:ext>
            </a:extLst>
          </p:cNvPr>
          <p:cNvSpPr txBox="1"/>
          <p:nvPr/>
        </p:nvSpPr>
        <p:spPr>
          <a:xfrm>
            <a:off x="6926726" y="6627168"/>
            <a:ext cx="22172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900" dirty="0"/>
              <a:t>(cosine basis upscaled for visualization)</a:t>
            </a:r>
          </a:p>
        </p:txBody>
      </p:sp>
    </p:spTree>
    <p:extLst>
      <p:ext uri="{BB962C8B-B14F-4D97-AF65-F5344CB8AC3E}">
        <p14:creationId xmlns:p14="http://schemas.microsoft.com/office/powerpoint/2010/main" val="370992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5DCC-6BB5-4741-94AD-2F5A7E79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dirty="0"/>
              <a:t>Delta and deltadelta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4CA8-2982-AB4B-938A-4B9F6BB6B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86494"/>
            <a:ext cx="8579922" cy="4076799"/>
          </a:xfrm>
        </p:spPr>
        <p:txBody>
          <a:bodyPr/>
          <a:lstStyle/>
          <a:p>
            <a:pPr marL="0" indent="0">
              <a:buNone/>
            </a:pPr>
            <a:r>
              <a:rPr lang="en-FI" dirty="0"/>
              <a:t>The standard approach to short-term analysis (e.g., MFCC extraction): process signal in windows of 20–30 ms using 10-ms steps.</a:t>
            </a:r>
            <a:endParaRPr lang="en-FI" sz="1000" dirty="0"/>
          </a:p>
          <a:p>
            <a:pPr marL="0" indent="0">
              <a:buNone/>
            </a:pPr>
            <a:br>
              <a:rPr lang="en-FI" sz="1000" dirty="0"/>
            </a:br>
            <a:r>
              <a:rPr lang="en-FI" dirty="0"/>
              <a:t>Limitations: </a:t>
            </a:r>
          </a:p>
          <a:p>
            <a:pPr marL="457200" indent="-457200">
              <a:buAutoNum type="arabicParenR"/>
            </a:pPr>
            <a:r>
              <a:rPr lang="en-FI" dirty="0"/>
              <a:t>Assumes quasi-stationarity of speech: not generally true.</a:t>
            </a:r>
          </a:p>
          <a:p>
            <a:pPr marL="457200" indent="-457200">
              <a:buAutoNum type="arabicParenR"/>
            </a:pPr>
            <a:r>
              <a:rPr lang="en-FI" dirty="0"/>
              <a:t>Does not distinguish direction of change within the window (e.g., decreasing vs. increasing resonance frequencies).  </a:t>
            </a:r>
          </a:p>
          <a:p>
            <a:pPr marL="457200" indent="-457200">
              <a:buAutoNum type="arabicParenR"/>
            </a:pPr>
            <a:r>
              <a:rPr lang="en-FI" dirty="0"/>
              <a:t>Context not represented (problem for frame-based models).</a:t>
            </a:r>
          </a:p>
          <a:p>
            <a:pPr marL="0" indent="0">
              <a:buNone/>
            </a:pPr>
            <a:endParaRPr lang="en-FI" sz="1000" dirty="0"/>
          </a:p>
          <a:p>
            <a:pPr marL="0" indent="0">
              <a:buNone/>
            </a:pPr>
            <a:endParaRPr lang="en-FI" dirty="0"/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37531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5DCC-6BB5-4741-94AD-2F5A7E79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dirty="0"/>
              <a:t>Delta and deltadelta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74CA8-2982-AB4B-938A-4B9F6BB6B6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77934"/>
                <a:ext cx="8579922" cy="398535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FI" sz="1000" dirty="0"/>
              </a:p>
              <a:p>
                <a:pPr marL="0" indent="0">
                  <a:buNone/>
                </a:pPr>
                <a:r>
                  <a:rPr lang="en-FI" b="1" dirty="0"/>
                  <a:t>Solution: delta and deltadelta features:</a:t>
                </a:r>
                <a:r>
                  <a:rPr lang="en-FI" dirty="0"/>
                  <a:t> use temporal difference of features as extra features:</a:t>
                </a:r>
              </a:p>
              <a:p>
                <a:pPr marL="0" indent="0">
                  <a:buNone/>
                </a:pPr>
                <a:r>
                  <a:rPr lang="fi-FI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i-F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FI" dirty="0"/>
                  <a:t>   (“velocity”) </a:t>
                </a:r>
              </a:p>
              <a:p>
                <a:pPr marL="0" indent="0">
                  <a:buNone/>
                </a:pPr>
                <a:endParaRPr lang="en-FI" dirty="0"/>
              </a:p>
              <a:p>
                <a:pPr marL="0" indent="0">
                  <a:buNone/>
                </a:pPr>
                <a:r>
                  <a:rPr lang="en-FI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l-GR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fi-F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FI" dirty="0"/>
                  <a:t>  (“acceleration”)</a:t>
                </a:r>
              </a:p>
              <a:p>
                <a:pPr lvl="1"/>
                <a:endParaRPr lang="en-FI" sz="1000" dirty="0"/>
              </a:p>
              <a:p>
                <a:pPr marL="0" indent="0">
                  <a:buNone/>
                </a:pPr>
                <a:endParaRPr lang="en-FI" dirty="0"/>
              </a:p>
              <a:p>
                <a:pPr marL="0" indent="0">
                  <a:buNone/>
                </a:pPr>
                <a:r>
                  <a:rPr lang="en-FI" dirty="0"/>
                  <a:t>For MFCCs, commonly </a:t>
                </a:r>
                <a:r>
                  <a:rPr lang="en-FI" b="1" dirty="0"/>
                  <a:t>f</a:t>
                </a:r>
                <a:r>
                  <a:rPr lang="en-FI" baseline="-25000" dirty="0"/>
                  <a:t>MFCC</a:t>
                </a:r>
                <a:r>
                  <a:rPr lang="en-FI" dirty="0"/>
                  <a:t> = [</a:t>
                </a:r>
                <a:r>
                  <a:rPr lang="en-FI" b="1" dirty="0"/>
                  <a:t>f</a:t>
                </a:r>
                <a:r>
                  <a:rPr lang="en-FI" baseline="-25000" dirty="0"/>
                  <a:t>static</a:t>
                </a:r>
                <a:r>
                  <a:rPr lang="en-FI" dirty="0"/>
                  <a:t>, </a:t>
                </a:r>
                <a:r>
                  <a:rPr lang="en-FI" b="1" dirty="0"/>
                  <a:t>f</a:t>
                </a:r>
                <a:r>
                  <a:rPr lang="en-FI" baseline="-25000" dirty="0"/>
                  <a:t>Δ</a:t>
                </a:r>
                <a:r>
                  <a:rPr lang="en-FI" dirty="0"/>
                  <a:t>, </a:t>
                </a:r>
                <a:r>
                  <a:rPr lang="en-FI" b="1" dirty="0"/>
                  <a:t>f</a:t>
                </a:r>
                <a:r>
                  <a:rPr lang="en-FI" baseline="-25000" dirty="0"/>
                  <a:t>ΔΔ</a:t>
                </a:r>
                <a:r>
                  <a:rPr lang="en-FI" dirty="0"/>
                  <a:t>] (e.g., 13+13+13 = 39 dim)</a:t>
                </a:r>
              </a:p>
              <a:p>
                <a:pPr lvl="1"/>
                <a:r>
                  <a:rPr lang="en-FI" dirty="0"/>
                  <a:t>Combination through concatenation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the general case, can be computed as a linear fit across </a:t>
                </a:r>
                <a:r>
                  <a:rPr lang="en-GB" i="1" dirty="0"/>
                  <a:t>f</a:t>
                </a:r>
                <a:r>
                  <a:rPr lang="en-GB" i="1" baseline="-25000" dirty="0"/>
                  <a:t>t-k</a:t>
                </a:r>
                <a:r>
                  <a:rPr lang="en-GB" dirty="0"/>
                  <a:t>… </a:t>
                </a:r>
                <a:r>
                  <a:rPr lang="en-GB" i="1" dirty="0"/>
                  <a:t>f</a:t>
                </a:r>
                <a:r>
                  <a:rPr lang="en-GB" i="1" baseline="-25000" dirty="0"/>
                  <a:t>t</a:t>
                </a:r>
                <a:r>
                  <a:rPr lang="en-GB" dirty="0"/>
                  <a:t> … </a:t>
                </a:r>
                <a:r>
                  <a:rPr lang="en-GB" i="1" dirty="0"/>
                  <a:t>f</a:t>
                </a:r>
                <a:r>
                  <a:rPr lang="en-GB" i="1" baseline="-25000" dirty="0"/>
                  <a:t>t</a:t>
                </a:r>
                <a:r>
                  <a:rPr lang="en-GB" baseline="-25000" dirty="0"/>
                  <a:t>+</a:t>
                </a:r>
                <a:r>
                  <a:rPr lang="en-FI" i="1" baseline="-25000" dirty="0"/>
                  <a:t> </a:t>
                </a:r>
                <a:r>
                  <a:rPr lang="en-GB" dirty="0"/>
                  <a:t>w</a:t>
                </a:r>
                <a:r>
                  <a:rPr lang="en-FI" dirty="0"/>
                  <a:t>here </a:t>
                </a:r>
                <a:r>
                  <a:rPr lang="en-FI" i="1" dirty="0"/>
                  <a:t>k </a:t>
                </a:r>
                <a:r>
                  <a:rPr lang="en-FI" dirty="0"/>
                  <a:t>is context size.</a:t>
                </a:r>
              </a:p>
              <a:p>
                <a:pPr lvl="1"/>
                <a:r>
                  <a:rPr lang="en-FI" dirty="0"/>
                  <a:t>50–90 ms context (5–9 frames) typical for MFCCs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74CA8-2982-AB4B-938A-4B9F6BB6B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77934"/>
                <a:ext cx="8579922" cy="3985359"/>
              </a:xfrm>
              <a:blipFill>
                <a:blip r:embed="rId2"/>
                <a:stretch>
                  <a:fillRect l="-592" b="-6984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2F320FA-F53E-3745-A246-EE8C9E5F02C4}"/>
              </a:ext>
            </a:extLst>
          </p:cNvPr>
          <p:cNvGrpSpPr/>
          <p:nvPr/>
        </p:nvGrpSpPr>
        <p:grpSpPr>
          <a:xfrm>
            <a:off x="6393382" y="3040842"/>
            <a:ext cx="2293418" cy="1365165"/>
            <a:chOff x="6260378" y="3616036"/>
            <a:chExt cx="2293418" cy="136516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D44850-D65B-B84E-B753-3AC29BFDD39E}"/>
                </a:ext>
              </a:extLst>
            </p:cNvPr>
            <p:cNvCxnSpPr/>
            <p:nvPr/>
          </p:nvCxnSpPr>
          <p:spPr>
            <a:xfrm>
              <a:off x="6550429" y="4746567"/>
              <a:ext cx="20033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BBB10A-C1A2-9041-86E8-CF4D11073A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429" y="3616036"/>
              <a:ext cx="1" cy="11305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183446-0019-3349-8D93-DF5499C19D7F}"/>
                </a:ext>
              </a:extLst>
            </p:cNvPr>
            <p:cNvCxnSpPr/>
            <p:nvPr/>
          </p:nvCxnSpPr>
          <p:spPr>
            <a:xfrm flipV="1">
              <a:off x="7489767" y="4098175"/>
              <a:ext cx="0" cy="648392"/>
            </a:xfrm>
            <a:prstGeom prst="line">
              <a:avLst/>
            </a:prstGeom>
            <a:ln w="19050">
              <a:solidFill>
                <a:srgbClr val="4112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3B6819-7EB7-8F45-A2A6-7C3E21BEDD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5091" y="3882044"/>
              <a:ext cx="0" cy="864523"/>
            </a:xfrm>
            <a:prstGeom prst="line">
              <a:avLst/>
            </a:prstGeom>
            <a:ln w="19050">
              <a:solidFill>
                <a:srgbClr val="4112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3D0194-1DB3-BD4C-BA28-141E6AD0F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8604" y="3882043"/>
              <a:ext cx="0" cy="864523"/>
            </a:xfrm>
            <a:prstGeom prst="line">
              <a:avLst/>
            </a:prstGeom>
            <a:ln w="19050">
              <a:solidFill>
                <a:srgbClr val="4112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4CEF1B-D829-A349-8A00-CA2D0330D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5651" y="4181302"/>
              <a:ext cx="0" cy="565264"/>
            </a:xfrm>
            <a:prstGeom prst="line">
              <a:avLst/>
            </a:prstGeom>
            <a:ln w="19050">
              <a:solidFill>
                <a:srgbClr val="4112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820598-6180-2D44-A821-004ECC5FC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0931" y="4314304"/>
              <a:ext cx="0" cy="432262"/>
            </a:xfrm>
            <a:prstGeom prst="line">
              <a:avLst/>
            </a:prstGeom>
            <a:ln w="19050">
              <a:solidFill>
                <a:srgbClr val="4112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55470B-C40F-6146-830B-E9338D17EFDD}"/>
                </a:ext>
              </a:extLst>
            </p:cNvPr>
            <p:cNvCxnSpPr/>
            <p:nvPr/>
          </p:nvCxnSpPr>
          <p:spPr>
            <a:xfrm>
              <a:off x="6781800" y="3854335"/>
              <a:ext cx="1415934" cy="54863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219DA-5283-F448-9EE9-B10431ACBDC8}"/>
                </a:ext>
              </a:extLst>
            </p:cNvPr>
            <p:cNvSpPr txBox="1"/>
            <p:nvPr/>
          </p:nvSpPr>
          <p:spPr>
            <a:xfrm>
              <a:off x="7385239" y="4704202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i="1" baseline="-25000" dirty="0"/>
                <a:t>t</a:t>
              </a:r>
              <a:endParaRPr lang="en-FI" baseline="-25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ED4633-1DA3-2847-84C1-A9FD5C849974}"/>
                </a:ext>
              </a:extLst>
            </p:cNvPr>
            <p:cNvSpPr txBox="1"/>
            <p:nvPr/>
          </p:nvSpPr>
          <p:spPr>
            <a:xfrm>
              <a:off x="6260378" y="3996636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i="1" dirty="0"/>
                <a:t>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DE06DF-6E07-D648-9015-5C42129958C5}"/>
                </a:ext>
              </a:extLst>
            </p:cNvPr>
            <p:cNvSpPr txBox="1"/>
            <p:nvPr/>
          </p:nvSpPr>
          <p:spPr>
            <a:xfrm>
              <a:off x="7974058" y="4704202"/>
              <a:ext cx="402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baseline="-25000" dirty="0"/>
                <a:t>t+2</a:t>
              </a:r>
              <a:endParaRPr lang="en-FI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785212-C4DA-B544-A1C6-E72AC79BAE64}"/>
                </a:ext>
              </a:extLst>
            </p:cNvPr>
            <p:cNvSpPr txBox="1"/>
            <p:nvPr/>
          </p:nvSpPr>
          <p:spPr>
            <a:xfrm>
              <a:off x="6626133" y="470420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baseline="-25000" dirty="0"/>
                <a:t>t-</a:t>
              </a:r>
              <a:r>
                <a:rPr lang="en-FI" baseline="-250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16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9550-7797-1265-C66E-900458C6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1" y="2842760"/>
            <a:ext cx="8229600" cy="990600"/>
          </a:xfrm>
        </p:spPr>
        <p:txBody>
          <a:bodyPr/>
          <a:lstStyle/>
          <a:p>
            <a:r>
              <a:rPr lang="en-FI" dirty="0"/>
              <a:t>Pitch-synchronous windowing</a:t>
            </a:r>
          </a:p>
        </p:txBody>
      </p:sp>
    </p:spTree>
    <p:extLst>
      <p:ext uri="{BB962C8B-B14F-4D97-AF65-F5344CB8AC3E}">
        <p14:creationId xmlns:p14="http://schemas.microsoft.com/office/powerpoint/2010/main" val="2666596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synchronous windowing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Analysis window spanning multiple F0 periods results in comb structure of the spectrum at multiples of F0. </a:t>
            </a:r>
          </a:p>
          <a:p>
            <a:pPr lvl="1"/>
            <a:r>
              <a:rPr lang="en-US" sz="1400" dirty="0"/>
              <a:t>Sometimes difficult to separate vocal tract resonances from F0 peaks.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</a:t>
            </a:r>
            <a:r>
              <a:rPr lang="en-US" b="1" i="1" dirty="0"/>
              <a:t>pitch-synchronized analysis</a:t>
            </a:r>
            <a:r>
              <a:rPr lang="en-US" dirty="0"/>
              <a:t>, the window is positioned on one F0 period.</a:t>
            </a:r>
          </a:p>
          <a:p>
            <a:pPr lvl="1"/>
            <a:r>
              <a:rPr lang="en-US" sz="1400" dirty="0"/>
              <a:t>Ideally: window edges at zero-crossing (= no discontinuity at edges).</a:t>
            </a:r>
          </a:p>
          <a:p>
            <a:pPr lvl="1"/>
            <a:r>
              <a:rPr lang="en-US" sz="1400" dirty="0"/>
              <a:t>Removes F0 from spectrum, but non-trivial to achieve automatically. </a:t>
            </a:r>
          </a:p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5693" y="3679752"/>
            <a:ext cx="9144000" cy="3178248"/>
            <a:chOff x="85060" y="3573426"/>
            <a:chExt cx="9144000" cy="31782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35"/>
            <a:stretch/>
          </p:blipFill>
          <p:spPr>
            <a:xfrm>
              <a:off x="85060" y="3649626"/>
              <a:ext cx="9144000" cy="31020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14400" y="3573426"/>
              <a:ext cx="2539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Pitch-synchronized window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21565" y="3573426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Regular window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F110926-66DF-284B-9050-CB14F6CB6C1E}"/>
              </a:ext>
            </a:extLst>
          </p:cNvPr>
          <p:cNvSpPr/>
          <p:nvPr/>
        </p:nvSpPr>
        <p:spPr>
          <a:xfrm>
            <a:off x="0" y="3679752"/>
            <a:ext cx="4438511" cy="3178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0454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1B1D-B1DF-EA48-9543-C1F1C5C4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as a physical signal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EE32F-5917-9847-9F69-546996490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722731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general case:</a:t>
            </a:r>
          </a:p>
          <a:p>
            <a:pPr lvl="1"/>
            <a:r>
              <a:rPr lang="en-US" dirty="0"/>
              <a:t>Produced by different speakers in different contexts for </a:t>
            </a:r>
            <a:br>
              <a:rPr lang="en-US" dirty="0"/>
            </a:br>
            <a:r>
              <a:rPr lang="en-US" dirty="0"/>
              <a:t>various types of </a:t>
            </a:r>
            <a:r>
              <a:rPr lang="en-US" i="1" dirty="0"/>
              <a:t>everyday communication needs</a:t>
            </a:r>
            <a:r>
              <a:rPr lang="en-US" dirty="0"/>
              <a:t>.</a:t>
            </a:r>
          </a:p>
          <a:p>
            <a:pPr lvl="1"/>
            <a:r>
              <a:rPr lang="en-US" i="1" dirty="0"/>
              <a:t>Mixed with other sounds </a:t>
            </a:r>
            <a:r>
              <a:rPr lang="en-US" dirty="0"/>
              <a:t>in the environment </a:t>
            </a:r>
            <a:br>
              <a:rPr lang="en-US" dirty="0"/>
            </a:br>
            <a:r>
              <a:rPr lang="en-US" dirty="0"/>
              <a:t>(additivity of sources)</a:t>
            </a:r>
          </a:p>
          <a:p>
            <a:pPr lvl="1"/>
            <a:r>
              <a:rPr lang="en-US" i="1" dirty="0"/>
              <a:t>Propagates through a channel </a:t>
            </a:r>
            <a:r>
              <a:rPr lang="en-US" dirty="0"/>
              <a:t>(which can be time-invariant or time-dependent).</a:t>
            </a:r>
          </a:p>
          <a:p>
            <a:pPr lvl="1"/>
            <a:r>
              <a:rPr lang="en-US" dirty="0"/>
              <a:t>Is captured by </a:t>
            </a:r>
            <a:r>
              <a:rPr lang="en-US" i="1" dirty="0"/>
              <a:t>different ears or microphones</a:t>
            </a:r>
            <a:r>
              <a:rPr lang="en-US" dirty="0"/>
              <a:t>.</a:t>
            </a:r>
          </a:p>
          <a:p>
            <a:endParaRPr lang="fi-FI" dirty="0"/>
          </a:p>
          <a:p>
            <a:pPr marL="0" indent="0">
              <a:buNone/>
            </a:pPr>
            <a:r>
              <a:rPr lang="fi-FI" dirty="0"/>
              <a:t>T</a:t>
            </a:r>
            <a:r>
              <a:rPr lang="x-none"/>
              <a:t>ypical research data:</a:t>
            </a:r>
          </a:p>
          <a:p>
            <a:pPr lvl="1"/>
            <a:r>
              <a:rPr lang="fi-FI" dirty="0" err="1"/>
              <a:t>Controlled</a:t>
            </a:r>
            <a:r>
              <a:rPr lang="fi-FI" dirty="0"/>
              <a:t> </a:t>
            </a: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tasks</a:t>
            </a:r>
            <a:r>
              <a:rPr lang="fi-FI" dirty="0"/>
              <a:t>.</a:t>
            </a:r>
          </a:p>
          <a:p>
            <a:pPr lvl="1"/>
            <a:r>
              <a:rPr lang="x-none"/>
              <a:t>Controlled, low-noise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x-none"/>
              <a:t> </a:t>
            </a:r>
            <a:r>
              <a:rPr lang="fi-FI" dirty="0" err="1"/>
              <a:t>even</a:t>
            </a:r>
            <a:r>
              <a:rPr lang="x-none"/>
              <a:t> anechoic recording environments</a:t>
            </a:r>
            <a:r>
              <a:rPr lang="fi-FI" dirty="0"/>
              <a:t>.</a:t>
            </a:r>
          </a:p>
          <a:p>
            <a:pPr lvl="1"/>
            <a:r>
              <a:rPr lang="fi-FI" dirty="0"/>
              <a:t>F</a:t>
            </a:r>
            <a:r>
              <a:rPr lang="x-none"/>
              <a:t>ixed</a:t>
            </a:r>
            <a:r>
              <a:rPr lang="fi-FI" dirty="0"/>
              <a:t> and</a:t>
            </a:r>
            <a:r>
              <a:rPr lang="x-none"/>
              <a:t> </a:t>
            </a:r>
            <a:r>
              <a:rPr lang="fi-FI" dirty="0" err="1"/>
              <a:t>high-quality</a:t>
            </a:r>
            <a:r>
              <a:rPr lang="fi-FI" dirty="0"/>
              <a:t> </a:t>
            </a:r>
            <a:r>
              <a:rPr lang="x-none"/>
              <a:t>recording equipment</a:t>
            </a:r>
            <a:r>
              <a:rPr lang="fi-FI" dirty="0"/>
              <a:t>. </a:t>
            </a:r>
          </a:p>
          <a:p>
            <a:endParaRPr lang="en-FI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B6E423-1F0A-584F-8E5A-80276A040A2A}"/>
              </a:ext>
            </a:extLst>
          </p:cNvPr>
          <p:cNvGrpSpPr/>
          <p:nvPr/>
        </p:nvGrpSpPr>
        <p:grpSpPr>
          <a:xfrm>
            <a:off x="6179931" y="1605119"/>
            <a:ext cx="2704739" cy="2179296"/>
            <a:chOff x="6700476" y="2947905"/>
            <a:chExt cx="2351056" cy="1823881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F54FC821-828E-CD43-AFA4-922E89CD5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1832" y="4093714"/>
              <a:ext cx="526464" cy="47657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FA6E13-21F1-104D-AB3E-4CF3040148F5}"/>
                </a:ext>
              </a:extLst>
            </p:cNvPr>
            <p:cNvSpPr/>
            <p:nvPr/>
          </p:nvSpPr>
          <p:spPr>
            <a:xfrm>
              <a:off x="6700476" y="2947905"/>
              <a:ext cx="2351055" cy="1823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794C4C9F-AF12-8B40-A93A-1EDF9395A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3713" y="3095416"/>
              <a:ext cx="458200" cy="588049"/>
            </a:xfrm>
            <a:prstGeom prst="rect">
              <a:avLst/>
            </a:prstGeom>
          </p:spPr>
        </p:pic>
        <p:pic>
          <p:nvPicPr>
            <p:cNvPr id="8" name="Picture 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24D1307F-B74E-4847-99F3-3EB734BEC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8230" y="4109710"/>
              <a:ext cx="421948" cy="52996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0F3BA8-B444-2442-BE61-FB8543ADF763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>
              <a:off x="7458296" y="4332003"/>
              <a:ext cx="939934" cy="42691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B6A1C6-4CE6-634D-9083-D30275FACC8C}"/>
                </a:ext>
              </a:extLst>
            </p:cNvPr>
            <p:cNvCxnSpPr>
              <a:cxnSpLocks/>
            </p:cNvCxnSpPr>
            <p:nvPr/>
          </p:nvCxnSpPr>
          <p:spPr>
            <a:xfrm>
              <a:off x="7472979" y="4321330"/>
              <a:ext cx="644767" cy="45045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A94923-DB17-984D-9836-768A88B71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3650" y="4433687"/>
              <a:ext cx="292683" cy="338099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9C7B6F-9084-7A4B-B03F-9E87FC77A377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7458296" y="3389441"/>
              <a:ext cx="835417" cy="942562"/>
            </a:xfrm>
            <a:prstGeom prst="line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A picture containing hanger&#10;&#10;Description automatically generated">
              <a:extLst>
                <a:ext uri="{FF2B5EF4-FFF2-40B4-BE49-F238E27FC236}">
                  <a16:creationId xmlns:a16="http://schemas.microsoft.com/office/drawing/2014/main" id="{3156CB25-7A18-494A-8502-66B12075D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6729" y="3095416"/>
              <a:ext cx="709279" cy="73599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1246F7-5531-E84E-87EA-E979B0E522A5}"/>
                </a:ext>
              </a:extLst>
            </p:cNvPr>
            <p:cNvCxnSpPr>
              <a:cxnSpLocks/>
            </p:cNvCxnSpPr>
            <p:nvPr/>
          </p:nvCxnSpPr>
          <p:spPr>
            <a:xfrm>
              <a:off x="7610691" y="3482497"/>
              <a:ext cx="787539" cy="7667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E6F9DA-3E25-1D41-A478-6108A845B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701" y="3342558"/>
              <a:ext cx="646319" cy="14878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35956F-33EF-314F-9CED-920A2646349C}"/>
                </a:ext>
              </a:extLst>
            </p:cNvPr>
            <p:cNvCxnSpPr>
              <a:cxnSpLocks/>
            </p:cNvCxnSpPr>
            <p:nvPr/>
          </p:nvCxnSpPr>
          <p:spPr>
            <a:xfrm>
              <a:off x="7608854" y="3493169"/>
              <a:ext cx="1442678" cy="54343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DD336F-26BE-C046-A23D-0BA77F7BF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1913" y="4047144"/>
              <a:ext cx="278856" cy="20212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A23584-F1A2-1043-B11D-EB05C91E3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701" y="2947905"/>
              <a:ext cx="450262" cy="543437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870444-0320-7E45-A2D1-4BF296A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8064119" y="2962366"/>
              <a:ext cx="334111" cy="2314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C97FD3F-FBDB-004B-BD94-F7854E83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7550" y="3288638"/>
              <a:ext cx="1841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75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A62A-9960-0541-B6D1-237EE6C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Pitch synchronous windowing: </a:t>
            </a:r>
            <a:r>
              <a:rPr lang="en-US" dirty="0" err="1"/>
              <a:t>Praat</a:t>
            </a:r>
            <a:r>
              <a:rPr lang="en-US" dirty="0"/>
              <a:t> example</a:t>
            </a:r>
            <a:endParaRPr lang="en-FI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A925A0-4313-9044-9D10-16F500785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14408"/>
            <a:ext cx="8229600" cy="3248383"/>
          </a:xfrm>
        </p:spPr>
      </p:pic>
    </p:spTree>
    <p:extLst>
      <p:ext uri="{BB962C8B-B14F-4D97-AF65-F5344CB8AC3E}">
        <p14:creationId xmlns:p14="http://schemas.microsoft.com/office/powerpoint/2010/main" val="2324069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344" y="280876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considerations : speech and noise</a:t>
            </a:r>
          </a:p>
        </p:txBody>
      </p:sp>
    </p:spTree>
    <p:extLst>
      <p:ext uri="{BB962C8B-B14F-4D97-AF65-F5344CB8AC3E}">
        <p14:creationId xmlns:p14="http://schemas.microsoft.com/office/powerpoint/2010/main" val="351906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signals and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Speech recordings </a:t>
                </a:r>
                <a:r>
                  <a:rPr lang="en-US" i="1" dirty="0"/>
                  <a:t>x</a:t>
                </a:r>
                <a:r>
                  <a:rPr lang="en-US" dirty="0"/>
                  <a:t>[</a:t>
                </a:r>
                <a:r>
                  <a:rPr lang="en-US" i="1" dirty="0"/>
                  <a:t>n</a:t>
                </a:r>
                <a:r>
                  <a:rPr lang="en-US" dirty="0"/>
                  <a:t>] can contain various noises and distortions in addition to the “actual” speech signal </a:t>
                </a:r>
                <a:r>
                  <a:rPr lang="en-US" i="1" dirty="0"/>
                  <a:t>s</a:t>
                </a:r>
                <a:r>
                  <a:rPr lang="en-US" dirty="0"/>
                  <a:t>[</a:t>
                </a:r>
                <a:r>
                  <a:rPr lang="en-US" i="1" dirty="0"/>
                  <a:t>n</a:t>
                </a:r>
                <a:r>
                  <a:rPr lang="en-US" dirty="0"/>
                  <a:t>].</a:t>
                </a:r>
              </a:p>
              <a:p>
                <a:endParaRPr lang="en-US" dirty="0"/>
              </a:p>
              <a:p>
                <a:pPr marL="0" indent="0">
                  <a:spcAft>
                    <a:spcPts val="500"/>
                  </a:spcAft>
                  <a:buNone/>
                </a:pPr>
                <a:r>
                  <a:rPr lang="en-US" b="1" i="1" dirty="0"/>
                  <a:t>Additive noise </a:t>
                </a:r>
                <a:r>
                  <a:rPr lang="en-US" i="1" dirty="0"/>
                  <a:t>a</a:t>
                </a:r>
                <a:r>
                  <a:rPr lang="en-US" dirty="0"/>
                  <a:t>[</a:t>
                </a:r>
                <a:r>
                  <a:rPr lang="en-US" i="1" dirty="0"/>
                  <a:t>n</a:t>
                </a:r>
                <a:r>
                  <a:rPr lang="en-US" dirty="0"/>
                  <a:t>]: </a:t>
                </a:r>
              </a:p>
              <a:p>
                <a:pPr lvl="1">
                  <a:spcAft>
                    <a:spcPts val="500"/>
                  </a:spcAft>
                </a:pPr>
                <a:r>
                  <a:rPr lang="en-US" dirty="0"/>
                  <a:t>x[</a:t>
                </a:r>
                <a:r>
                  <a:rPr lang="en-US" i="1" dirty="0"/>
                  <a:t>n</a:t>
                </a:r>
                <a:r>
                  <a:rPr lang="en-US" dirty="0"/>
                  <a:t>] = s[</a:t>
                </a:r>
                <a:r>
                  <a:rPr lang="en-US" i="1" dirty="0"/>
                  <a:t>n</a:t>
                </a:r>
                <a:r>
                  <a:rPr lang="en-US" dirty="0"/>
                  <a:t>]+</a:t>
                </a:r>
                <a:r>
                  <a:rPr lang="en-US" i="1" dirty="0"/>
                  <a:t>a</a:t>
                </a:r>
                <a:r>
                  <a:rPr lang="en-US" dirty="0"/>
                  <a:t>[</a:t>
                </a:r>
                <a:r>
                  <a:rPr lang="en-US" i="1" dirty="0"/>
                  <a:t>n</a:t>
                </a:r>
                <a:r>
                  <a:rPr lang="en-US" dirty="0"/>
                  <a:t>] (time-domain)</a:t>
                </a:r>
              </a:p>
              <a:p>
                <a:pPr lvl="1">
                  <a:spcAft>
                    <a:spcPts val="500"/>
                  </a:spcAft>
                </a:pPr>
                <a:r>
                  <a:rPr lang="en-US" dirty="0"/>
                  <a:t>X[</a:t>
                </a:r>
                <a:r>
                  <a:rPr lang="en-US" i="1" dirty="0"/>
                  <a:t>k</a:t>
                </a:r>
                <a:r>
                  <a:rPr lang="en-US" dirty="0"/>
                  <a:t>]</a:t>
                </a:r>
                <a:r>
                  <a:rPr lang="en-US" i="1" baseline="-25000" dirty="0"/>
                  <a:t> </a:t>
                </a:r>
                <a:r>
                  <a:rPr lang="en-US" i="1" dirty="0"/>
                  <a:t>= </a:t>
                </a:r>
                <a:r>
                  <a:rPr lang="en-US" dirty="0"/>
                  <a:t>S[</a:t>
                </a:r>
                <a:r>
                  <a:rPr lang="en-US" i="1" dirty="0"/>
                  <a:t>k</a:t>
                </a:r>
                <a:r>
                  <a:rPr lang="en-US" dirty="0"/>
                  <a:t>]</a:t>
                </a:r>
                <a:r>
                  <a:rPr lang="en-US" i="1" dirty="0"/>
                  <a:t>+</a:t>
                </a:r>
                <a:r>
                  <a:rPr lang="en-US" dirty="0"/>
                  <a:t>A[</a:t>
                </a:r>
                <a:r>
                  <a:rPr lang="en-US" i="1" dirty="0"/>
                  <a:t>k</a:t>
                </a:r>
                <a:r>
                  <a:rPr lang="en-US" dirty="0"/>
                  <a:t>]</a:t>
                </a:r>
                <a:r>
                  <a:rPr lang="en-US" i="1" baseline="-25000" dirty="0"/>
                  <a:t> </a:t>
                </a:r>
                <a:r>
                  <a:rPr lang="en-US" dirty="0"/>
                  <a:t>(frequency-domain)</a:t>
                </a:r>
              </a:p>
              <a:p>
                <a:pPr lvl="1">
                  <a:spcAft>
                    <a:spcPts val="500"/>
                  </a:spcAft>
                </a:pPr>
                <a:r>
                  <a:rPr lang="en-US" dirty="0"/>
                  <a:t>Signal-to-noise ratio (SNR </a:t>
                </a:r>
                <a:r>
                  <a:rPr lang="en-US" dirty="0" err="1"/>
                  <a:t>db</a:t>
                </a:r>
                <a:r>
                  <a:rPr lang="en-US" dirty="0"/>
                  <a:t>):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charset="0"/>
                      </a:rPr>
                      <m:t>1</m:t>
                    </m:r>
                    <m:r>
                      <m:rPr>
                        <m:nor/>
                      </m:rPr>
                      <a:rPr lang="en-US" dirty="0"/>
                      <m:t>0</m:t>
                    </m:r>
                    <m:r>
                      <m:rPr>
                        <m:nor/>
                      </m:rPr>
                      <a:rPr lang="en-US" dirty="0"/>
                      <m:t>log</m:t>
                    </m:r>
                    <m:r>
                      <m:rPr>
                        <m:nor/>
                      </m:rPr>
                      <a:rPr lang="en-US" baseline="-25000" dirty="0"/>
                      <m:t>10</m:t>
                    </m:r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 smtClean="0"/>
                          <m:t>E</m:t>
                        </m:r>
                        <m:r>
                          <m:rPr>
                            <m:nor/>
                          </m:rPr>
                          <a:rPr lang="en-US" dirty="0" smtClean="0"/>
                          <m:t>{</m:t>
                        </m:r>
                        <m:r>
                          <m:rPr>
                            <m:nor/>
                          </m:rPr>
                          <a:rPr lang="fi-FI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dirty="0"/>
                          <m:t>[</m:t>
                        </m:r>
                        <m:r>
                          <m:rPr>
                            <m:nor/>
                          </m:rPr>
                          <a:rPr lang="en-US" i="1" dirty="0"/>
                          <m:t>n</m:t>
                        </m:r>
                        <m:r>
                          <m:rPr>
                            <m:nor/>
                          </m:rPr>
                          <a:rPr lang="en-US" dirty="0"/>
                          <m:t>]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}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 smtClean="0"/>
                          <m:t>E</m:t>
                        </m:r>
                        <m:r>
                          <m:rPr>
                            <m:nor/>
                          </m:rPr>
                          <a:rPr lang="en-US" dirty="0" smtClean="0"/>
                          <m:t>{</m:t>
                        </m:r>
                        <m:r>
                          <m:rPr>
                            <m:nor/>
                          </m:rPr>
                          <a:rPr lang="fi-FI" b="0" i="0" dirty="0" smtClean="0"/>
                          <m:t>a</m:t>
                        </m:r>
                        <m:r>
                          <m:rPr>
                            <m:nor/>
                          </m:rPr>
                          <a:rPr lang="en-US" dirty="0"/>
                          <m:t>[</m:t>
                        </m:r>
                        <m:r>
                          <m:rPr>
                            <m:nor/>
                          </m:rPr>
                          <a:rPr lang="en-US" i="1" dirty="0"/>
                          <m:t>n</m:t>
                        </m:r>
                        <m:r>
                          <m:rPr>
                            <m:nor/>
                          </m:rPr>
                          <a:rPr lang="en-US" dirty="0"/>
                          <m:t>]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dirty="0" smtClean="0"/>
                          <m:t>}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spcAft>
                    <a:spcPts val="500"/>
                  </a:spcAft>
                  <a:buNone/>
                </a:pPr>
                <a:r>
                  <a:rPr lang="en-US" b="1" i="1" dirty="0"/>
                  <a:t>Convolutional ”noise”</a:t>
                </a:r>
                <a:r>
                  <a:rPr lang="en-US" dirty="0"/>
                  <a:t> (aka. </a:t>
                </a:r>
                <a:r>
                  <a:rPr lang="en-US" i="1" dirty="0"/>
                  <a:t>channel effects</a:t>
                </a:r>
                <a:r>
                  <a:rPr lang="en-US" dirty="0"/>
                  <a:t>) with impulse response </a:t>
                </a:r>
                <a:r>
                  <a:rPr lang="en-US" i="1" dirty="0"/>
                  <a:t>c</a:t>
                </a:r>
                <a:r>
                  <a:rPr lang="en-US" dirty="0"/>
                  <a:t>[</a:t>
                </a:r>
                <a:r>
                  <a:rPr lang="en-US" i="1" dirty="0"/>
                  <a:t>n</a:t>
                </a:r>
                <a:r>
                  <a:rPr lang="en-US" dirty="0"/>
                  <a:t>]: </a:t>
                </a:r>
              </a:p>
              <a:p>
                <a:pPr lvl="1">
                  <a:spcAft>
                    <a:spcPts val="500"/>
                  </a:spcAft>
                </a:pPr>
                <a:r>
                  <a:rPr lang="en-US" i="1" dirty="0"/>
                  <a:t>x</a:t>
                </a:r>
                <a:r>
                  <a:rPr lang="en-US" dirty="0"/>
                  <a:t>[</a:t>
                </a:r>
                <a:r>
                  <a:rPr lang="en-US" i="1" dirty="0"/>
                  <a:t>n</a:t>
                </a:r>
                <a:r>
                  <a:rPr lang="en-US" dirty="0"/>
                  <a:t>] = (s ∗ c)[</a:t>
                </a:r>
                <a:r>
                  <a:rPr lang="en-US" i="1" dirty="0"/>
                  <a:t>n</a:t>
                </a:r>
                <a:r>
                  <a:rPr lang="en-US" dirty="0"/>
                  <a:t>] (time-domain)</a:t>
                </a:r>
              </a:p>
              <a:p>
                <a:pPr lvl="1">
                  <a:spcAft>
                    <a:spcPts val="500"/>
                  </a:spcAft>
                </a:pPr>
                <a:r>
                  <a:rPr lang="en-US" dirty="0"/>
                  <a:t>X[</a:t>
                </a:r>
                <a:r>
                  <a:rPr lang="en-US" i="1" dirty="0"/>
                  <a:t>k</a:t>
                </a:r>
                <a:r>
                  <a:rPr lang="en-US" dirty="0"/>
                  <a:t>]</a:t>
                </a:r>
                <a:r>
                  <a:rPr lang="en-US" baseline="-25000" dirty="0"/>
                  <a:t> </a:t>
                </a:r>
                <a:r>
                  <a:rPr lang="en-US" dirty="0"/>
                  <a:t>= S[</a:t>
                </a:r>
                <a:r>
                  <a:rPr lang="en-US" i="1" dirty="0"/>
                  <a:t>k</a:t>
                </a:r>
                <a:r>
                  <a:rPr lang="en-US" dirty="0"/>
                  <a:t>]C[</a:t>
                </a:r>
                <a:r>
                  <a:rPr lang="en-US" i="1" dirty="0"/>
                  <a:t>k</a:t>
                </a:r>
                <a:r>
                  <a:rPr lang="en-US" dirty="0"/>
                  <a:t>]</a:t>
                </a:r>
                <a:r>
                  <a:rPr lang="en-US" i="1" baseline="-25000" dirty="0"/>
                  <a:t> </a:t>
                </a:r>
                <a:r>
                  <a:rPr lang="en-US" dirty="0"/>
                  <a:t>(frequency-domain)</a:t>
                </a:r>
              </a:p>
              <a:p>
                <a:pPr marL="0" indent="0">
                  <a:spcAft>
                    <a:spcPts val="5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500"/>
                  </a:spcAft>
                  <a:buNone/>
                </a:pPr>
                <a:r>
                  <a:rPr lang="en-US" dirty="0"/>
                  <a:t>Both noise types can be stationary or change over time.</a:t>
                </a:r>
              </a:p>
              <a:p>
                <a:pPr marL="0" indent="0">
                  <a:spcAft>
                    <a:spcPts val="5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500"/>
                  </a:spcAft>
                  <a:buNone/>
                </a:pPr>
                <a:r>
                  <a:rPr lang="en-US" dirty="0"/>
                  <a:t>A major consideration in practical applications. </a:t>
                </a:r>
              </a:p>
              <a:p>
                <a:pPr lvl="1">
                  <a:spcAft>
                    <a:spcPts val="500"/>
                  </a:spcAft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299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3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and noise: relevant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242" y="1621465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Speech </a:t>
            </a:r>
            <a:r>
              <a:rPr lang="en-US" b="1" i="1" dirty="0"/>
              <a:t>enhancement</a:t>
            </a:r>
            <a:r>
              <a:rPr lang="en-US" b="1" dirty="0"/>
              <a:t>:</a:t>
            </a:r>
            <a:r>
              <a:rPr lang="en-US" dirty="0"/>
              <a:t> algorithmic removal of noise from signals.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/>
              <a:t>Signal processing approaches: estimate statistics of the noise + apply corresponding filtering or mathematical operation, </a:t>
            </a:r>
            <a:r>
              <a:rPr lang="en-US" dirty="0" err="1"/>
              <a:t>e.g</a:t>
            </a:r>
            <a:r>
              <a:rPr lang="en-US" dirty="0"/>
              <a:t>:  </a:t>
            </a:r>
          </a:p>
          <a:p>
            <a:pPr lvl="2"/>
            <a:r>
              <a:rPr lang="en-US" dirty="0"/>
              <a:t>spectral subtraction </a:t>
            </a:r>
          </a:p>
          <a:p>
            <a:pPr lvl="2"/>
            <a:r>
              <a:rPr lang="en-US" dirty="0"/>
              <a:t>Wiener-filtering</a:t>
            </a:r>
          </a:p>
          <a:p>
            <a:pPr lvl="2"/>
            <a:r>
              <a:rPr lang="en-US" dirty="0"/>
              <a:t>feature normalization</a:t>
            </a:r>
          </a:p>
          <a:p>
            <a:pPr lvl="2"/>
            <a:r>
              <a:rPr lang="en-US" dirty="0"/>
              <a:t>…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Machine learning approaches: model the noise and/or the clean speech. </a:t>
            </a:r>
            <a:r>
              <a:rPr lang="en-US" dirty="0" err="1"/>
              <a:t>E.g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estimation of time-frequency (TF) bins with noise (aka. noise masks), then impute the missing TF bins using a model or ignore the bins</a:t>
            </a:r>
          </a:p>
          <a:p>
            <a:pPr lvl="2"/>
            <a:r>
              <a:rPr lang="en-US" dirty="0"/>
              <a:t>estimation of noise properties for DSP filtering</a:t>
            </a:r>
          </a:p>
          <a:p>
            <a:pPr lvl="2"/>
            <a:r>
              <a:rPr lang="en-US" dirty="0"/>
              <a:t>mapping noisy speech to clean speech directly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2595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and noise: relevant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242" y="1621465"/>
            <a:ext cx="8229600" cy="4876800"/>
          </a:xfrm>
        </p:spPr>
        <p:txBody>
          <a:bodyPr/>
          <a:lstStyle/>
          <a:p>
            <a:endParaRPr lang="en-US" b="1" i="1" dirty="0"/>
          </a:p>
          <a:p>
            <a:pPr marL="0" indent="0">
              <a:spcAft>
                <a:spcPts val="1200"/>
              </a:spcAft>
              <a:buNone/>
            </a:pPr>
            <a:r>
              <a:rPr lang="en-US" b="1" i="1" dirty="0"/>
              <a:t>Noise robust processing:</a:t>
            </a:r>
            <a:r>
              <a:rPr lang="en-US" dirty="0"/>
              <a:t> methods that work in noisy conditions.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b="1" i="1" dirty="0"/>
              <a:t>Data noising</a:t>
            </a:r>
            <a:r>
              <a:rPr lang="en-US" b="1" dirty="0"/>
              <a:t>:</a:t>
            </a:r>
            <a:r>
              <a:rPr lang="en-US" dirty="0"/>
              <a:t> controlled addition of noise to speech data (e.g., to test systems in different noise conditions). </a:t>
            </a:r>
            <a:endParaRPr lang="en-US" b="1" i="1" dirty="0"/>
          </a:p>
          <a:p>
            <a:pPr marL="0" indent="0">
              <a:spcAft>
                <a:spcPts val="1200"/>
              </a:spcAft>
              <a:buNone/>
            </a:pPr>
            <a:r>
              <a:rPr lang="en-US" b="1" i="1" dirty="0"/>
              <a:t>Noise augmentation</a:t>
            </a:r>
            <a:r>
              <a:rPr lang="en-US" b="1" dirty="0"/>
              <a:t>:</a:t>
            </a:r>
            <a:r>
              <a:rPr lang="en-US" dirty="0"/>
              <a:t> generation of noisy versions of ML training samples.</a:t>
            </a:r>
            <a:endParaRPr lang="en-US" b="1" i="1" dirty="0"/>
          </a:p>
          <a:p>
            <a:pPr marL="0" indent="0">
              <a:spcAft>
                <a:spcPts val="1200"/>
              </a:spcAft>
              <a:buNone/>
            </a:pPr>
            <a:r>
              <a:rPr lang="en-US" b="1" i="1" dirty="0"/>
              <a:t>Multichannel audio</a:t>
            </a:r>
            <a:r>
              <a:rPr lang="en-US" dirty="0"/>
              <a:t>: helps to improve SNR by directional processing.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b="1" i="1" dirty="0"/>
              <a:t>Audiovisual processing</a:t>
            </a:r>
            <a:r>
              <a:rPr lang="en-US" dirty="0"/>
              <a:t>: enhance SNR by seeing speaker’s face (visual articulation). </a:t>
            </a:r>
          </a:p>
        </p:txBody>
      </p:sp>
    </p:spTree>
    <p:extLst>
      <p:ext uri="{BB962C8B-B14F-4D97-AF65-F5344CB8AC3E}">
        <p14:creationId xmlns:p14="http://schemas.microsoft.com/office/powerpoint/2010/main" val="135945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feature normalization in cepstral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500"/>
            <a:ext cx="8229600" cy="47625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Assume a fixed convolutional distortion with an impulse response </a:t>
            </a:r>
            <a:r>
              <a:rPr lang="en-US" i="1" dirty="0"/>
              <a:t>z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 (e.g., a specific recording environment/system) and a time-varying speech signal </a:t>
            </a:r>
            <a:r>
              <a:rPr lang="en-US" i="1" dirty="0"/>
              <a:t>s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]:</a:t>
            </a:r>
          </a:p>
          <a:p>
            <a:pPr marL="0" indent="0">
              <a:buNone/>
            </a:pPr>
            <a:endParaRPr lang="en-US" i="1" dirty="0"/>
          </a:p>
          <a:p>
            <a:pPr lvl="1">
              <a:spcAft>
                <a:spcPts val="500"/>
              </a:spcAft>
            </a:pPr>
            <a:r>
              <a:rPr lang="en-US" dirty="0"/>
              <a:t>Combined (measured) signal: x[</a:t>
            </a:r>
            <a:r>
              <a:rPr lang="en-US" i="1" dirty="0"/>
              <a:t>n</a:t>
            </a:r>
            <a:r>
              <a:rPr lang="en-US" dirty="0"/>
              <a:t>] = (s ∗ z)[</a:t>
            </a:r>
            <a:r>
              <a:rPr lang="en-US" i="1" dirty="0"/>
              <a:t>n</a:t>
            </a:r>
            <a:r>
              <a:rPr lang="en-US" dirty="0"/>
              <a:t>] (time domain)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Window signal into short-term frames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For each window </a:t>
            </a:r>
            <a:r>
              <a:rPr lang="en-US" i="1" dirty="0" err="1"/>
              <a:t>i</a:t>
            </a:r>
            <a:r>
              <a:rPr lang="en-US" dirty="0"/>
              <a:t>:</a:t>
            </a:r>
          </a:p>
          <a:p>
            <a:pPr lvl="2">
              <a:spcAft>
                <a:spcPts val="500"/>
              </a:spcAft>
            </a:pPr>
            <a:r>
              <a:rPr lang="en-US" dirty="0"/>
              <a:t>FFT to get spectrum: X</a:t>
            </a:r>
            <a:r>
              <a:rPr lang="en-US" i="1" baseline="-25000" dirty="0"/>
              <a:t>i</a:t>
            </a:r>
            <a:r>
              <a:rPr lang="en-US" dirty="0"/>
              <a:t>[</a:t>
            </a:r>
            <a:r>
              <a:rPr lang="en-US" i="1" dirty="0"/>
              <a:t>f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dirty="0"/>
              <a:t>= S[</a:t>
            </a:r>
            <a:r>
              <a:rPr lang="en-US" i="1" dirty="0"/>
              <a:t>f</a:t>
            </a:r>
            <a:r>
              <a:rPr lang="en-US" dirty="0"/>
              <a:t>]∙Z[</a:t>
            </a:r>
            <a:r>
              <a:rPr lang="en-US" i="1" dirty="0"/>
              <a:t>f</a:t>
            </a:r>
            <a:r>
              <a:rPr lang="en-US" dirty="0"/>
              <a:t>]  (convolution theorem)</a:t>
            </a:r>
          </a:p>
          <a:p>
            <a:pPr lvl="2">
              <a:spcAft>
                <a:spcPts val="500"/>
              </a:spcAft>
            </a:pPr>
            <a:r>
              <a:rPr lang="en-US" dirty="0" err="1"/>
              <a:t>Cepstrum</a:t>
            </a:r>
            <a:r>
              <a:rPr lang="en-US" dirty="0"/>
              <a:t>: c</a:t>
            </a:r>
            <a:r>
              <a:rPr lang="en-US" i="1" baseline="-25000" dirty="0"/>
              <a:t>i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 = </a:t>
            </a:r>
            <a:r>
              <a:rPr lang="en-US" i="1" dirty="0"/>
              <a:t>s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]+</a:t>
            </a:r>
            <a:r>
              <a:rPr lang="en-US" i="1" dirty="0"/>
              <a:t>z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Now: </a:t>
            </a:r>
            <a:r>
              <a:rPr lang="en-US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 depends on speech contents in each </a:t>
            </a:r>
            <a:r>
              <a:rPr lang="en-US" i="1" dirty="0" err="1"/>
              <a:t>i</a:t>
            </a:r>
            <a:r>
              <a:rPr lang="en-US" dirty="0"/>
              <a:t> but</a:t>
            </a:r>
            <a:r>
              <a:rPr lang="en-US" i="1" dirty="0"/>
              <a:t> z</a:t>
            </a:r>
            <a:r>
              <a:rPr lang="en-US" i="1" baseline="-25000" dirty="0"/>
              <a:t>i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 is constant.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Cepstral mean normalization: for each window </a:t>
            </a:r>
            <a:r>
              <a:rPr lang="en-US" i="1" dirty="0" err="1"/>
              <a:t>i</a:t>
            </a:r>
            <a:r>
              <a:rPr lang="en-US" i="1" dirty="0"/>
              <a:t>,</a:t>
            </a:r>
            <a:r>
              <a:rPr lang="en-US" dirty="0"/>
              <a:t> remove the mean of </a:t>
            </a:r>
            <a:r>
              <a:rPr lang="en-US" i="1" dirty="0"/>
              <a:t>c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 across all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removes any constant channel effects from the signal, including z[n]</a:t>
            </a:r>
            <a:endParaRPr lang="en-US" b="1" i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0F75-D532-4647-97AF-FA209B25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088E5-439B-904E-8E8D-2E6AC6CE5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FI" dirty="0"/>
              <a:t>Typical speech frequency band used for analysis: 0–8 kHz (</a:t>
            </a:r>
            <a:r>
              <a:rPr lang="en-FI" i="1" dirty="0"/>
              <a:t>f</a:t>
            </a:r>
            <a:r>
              <a:rPr lang="en-FI" baseline="-25000" dirty="0"/>
              <a:t>s</a:t>
            </a:r>
            <a:r>
              <a:rPr lang="en-FI" dirty="0"/>
              <a:t> = 16 kHz).</a:t>
            </a:r>
          </a:p>
          <a:p>
            <a:pPr>
              <a:spcAft>
                <a:spcPts val="1200"/>
              </a:spcAft>
            </a:pPr>
            <a:r>
              <a:rPr lang="en-FI" dirty="0"/>
              <a:t>At a basic level, speech signal consists of noises, short energy bursts, and periodic oscillations. </a:t>
            </a:r>
          </a:p>
          <a:p>
            <a:pPr>
              <a:spcAft>
                <a:spcPts val="1200"/>
              </a:spcAft>
            </a:pPr>
            <a:r>
              <a:rPr lang="en-FI" dirty="0"/>
              <a:t>Windowing enables short-time analysis (usually 20–35 ms windows with 10 ms steps)</a:t>
            </a:r>
          </a:p>
          <a:p>
            <a:pPr>
              <a:spcAft>
                <a:spcPts val="1200"/>
              </a:spcAft>
            </a:pPr>
            <a:r>
              <a:rPr lang="en-FI" dirty="0"/>
              <a:t>Windowing functions help to control spectral leakage (usually Hanning or Haming window)</a:t>
            </a:r>
          </a:p>
          <a:p>
            <a:pPr>
              <a:spcAft>
                <a:spcPts val="1200"/>
              </a:spcAft>
            </a:pPr>
            <a:r>
              <a:rPr lang="en-FI" dirty="0"/>
              <a:t>Some basic time-domain representations: energy, ZCR, autocorrelation.</a:t>
            </a:r>
          </a:p>
          <a:p>
            <a:pPr>
              <a:spcAft>
                <a:spcPts val="1200"/>
              </a:spcAft>
            </a:pPr>
            <a:r>
              <a:rPr lang="en-FI" dirty="0"/>
              <a:t>Time-frequency representations wi</a:t>
            </a:r>
            <a:r>
              <a:rPr lang="en-GB" dirty="0" err="1"/>
              <a:t>th</a:t>
            </a:r>
            <a:r>
              <a:rPr lang="en-FI" dirty="0"/>
              <a:t> log-Mel spectra and Mel-frequency cepstral coefficients (MFCCs).</a:t>
            </a:r>
          </a:p>
          <a:p>
            <a:pPr>
              <a:spcAft>
                <a:spcPts val="1200"/>
              </a:spcAft>
            </a:pPr>
            <a:r>
              <a:rPr lang="en-FI" dirty="0"/>
              <a:t>Homomorphic processing with cepstrum: logarithm trick to make convoluted components additive.</a:t>
            </a:r>
          </a:p>
          <a:p>
            <a:endParaRPr lang="en-FI" dirty="0"/>
          </a:p>
          <a:p>
            <a:endParaRPr lang="en-FI" dirty="0"/>
          </a:p>
          <a:p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37732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as a digital signal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4101" r="1289" b="52395"/>
          <a:stretch/>
        </p:blipFill>
        <p:spPr>
          <a:xfrm>
            <a:off x="1295034" y="3928757"/>
            <a:ext cx="6449438" cy="94358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95337"/>
            <a:ext cx="8297694" cy="488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en-US" dirty="0"/>
              <a:t>Speech is captured by a microphone and digitized for processing.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samples 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] = discrete amplitude values </a:t>
            </a:r>
            <a:r>
              <a:rPr lang="en-US" i="1" dirty="0"/>
              <a:t>x</a:t>
            </a:r>
            <a:r>
              <a:rPr lang="en-US" dirty="0"/>
              <a:t> at discrete time-steps </a:t>
            </a:r>
            <a:r>
              <a:rPr lang="en-US" i="1" dirty="0"/>
              <a:t>n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E.g., 44 100 kHz sampling rate at 16 bits per sample (“</a:t>
            </a:r>
            <a:r>
              <a:rPr lang="en-US" i="1" dirty="0"/>
              <a:t>CD audio quality</a:t>
            </a:r>
            <a:r>
              <a:rPr lang="en-US" dirty="0"/>
              <a:t>”)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Basic: linear pulse code modulation (LPCM; e.g., CDs and .wav files).</a:t>
            </a:r>
          </a:p>
          <a:p>
            <a:pPr lvl="2">
              <a:spcAft>
                <a:spcPts val="500"/>
              </a:spcAft>
            </a:pPr>
            <a:r>
              <a:rPr lang="en-US" dirty="0"/>
              <a:t>16  bits = 2</a:t>
            </a:r>
            <a:r>
              <a:rPr lang="fi-FI" baseline="30000" dirty="0"/>
              <a:t>16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levels</a:t>
            </a:r>
            <a:r>
              <a:rPr lang="fi-FI" dirty="0"/>
              <a:t> = 20log</a:t>
            </a:r>
            <a:r>
              <a:rPr lang="fi-FI" baseline="-25000" dirty="0"/>
              <a:t>10</a:t>
            </a:r>
            <a:r>
              <a:rPr lang="fi-FI" dirty="0"/>
              <a:t>(2</a:t>
            </a:r>
            <a:r>
              <a:rPr lang="fi-FI" baseline="30000" dirty="0"/>
              <a:t>16</a:t>
            </a:r>
            <a:r>
              <a:rPr lang="fi-FI" dirty="0"/>
              <a:t>) ≈ 96dB </a:t>
            </a:r>
            <a:r>
              <a:rPr lang="fi-FI" dirty="0" err="1"/>
              <a:t>dynamic</a:t>
            </a:r>
            <a:r>
              <a:rPr lang="fi-FI" dirty="0"/>
              <a:t> </a:t>
            </a:r>
            <a:r>
              <a:rPr lang="fi-FI" dirty="0" err="1"/>
              <a:t>range</a:t>
            </a:r>
            <a:r>
              <a:rPr lang="fi-FI" dirty="0"/>
              <a:t>. </a:t>
            </a:r>
            <a:endParaRPr lang="en-US" dirty="0"/>
          </a:p>
          <a:p>
            <a:pPr lvl="2">
              <a:spcAft>
                <a:spcPts val="500"/>
              </a:spcAft>
            </a:pPr>
            <a:r>
              <a:rPr lang="en-US" dirty="0"/>
              <a:t>Can also be compressed / </a:t>
            </a:r>
            <a:r>
              <a:rPr lang="en-US" dirty="0" err="1"/>
              <a:t>companded</a:t>
            </a:r>
            <a:r>
              <a:rPr lang="en-US" dirty="0"/>
              <a:t> in various ways (e.g., in VoIP, mp3).</a:t>
            </a:r>
          </a:p>
        </p:txBody>
      </p:sp>
      <p:pic>
        <p:nvPicPr>
          <p:cNvPr id="1026" name="Picture 2" descr="uantization_uniform.png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663" y="5186667"/>
            <a:ext cx="4328808" cy="143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02883" y="6581001"/>
            <a:ext cx="3206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Linearly quantized waveform (zoomed in)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28454" y="4815145"/>
            <a:ext cx="2883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 waveform of an English utterance. </a:t>
            </a:r>
          </a:p>
        </p:txBody>
      </p:sp>
    </p:spTree>
    <p:extLst>
      <p:ext uri="{BB962C8B-B14F-4D97-AF65-F5344CB8AC3E}">
        <p14:creationId xmlns:p14="http://schemas.microsoft.com/office/powerpoint/2010/main" val="6457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Speech as a digital signal: sampling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167"/>
            <a:ext cx="8229600" cy="4717826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Nyquist theorem</a:t>
            </a:r>
            <a:r>
              <a:rPr lang="en-US" dirty="0"/>
              <a:t>: sampling rate </a:t>
            </a:r>
            <a:r>
              <a:rPr lang="en-US" i="1" dirty="0"/>
              <a:t>f</a:t>
            </a:r>
            <a:r>
              <a:rPr lang="en-US" baseline="-25000" dirty="0"/>
              <a:t>s</a:t>
            </a:r>
            <a:r>
              <a:rPr lang="en-US" dirty="0"/>
              <a:t> ≥ 2</a:t>
            </a:r>
            <a:r>
              <a:rPr lang="en-US" i="1" dirty="0"/>
              <a:t>B</a:t>
            </a:r>
            <a:r>
              <a:rPr lang="en-US" dirty="0"/>
              <a:t> , where </a:t>
            </a:r>
            <a:r>
              <a:rPr lang="en-US" i="1" dirty="0"/>
              <a:t>B</a:t>
            </a:r>
            <a:r>
              <a:rPr lang="en-US" dirty="0"/>
              <a:t> = signal bandwidth of interest.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Some typical frequency bands of speech audio: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Landline telephone or narrowband GSM/VoIP: 300–3 400 Hz (analog or digital at </a:t>
            </a:r>
            <a:r>
              <a:rPr lang="en-US" i="1" dirty="0"/>
              <a:t>f</a:t>
            </a:r>
            <a:r>
              <a:rPr lang="en-US" baseline="-25000" dirty="0"/>
              <a:t>s</a:t>
            </a:r>
            <a:r>
              <a:rPr lang="en-US" dirty="0"/>
              <a:t> = 8000 Hz)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Wideband GSM/VoIP: 50–7 000 Hz (</a:t>
            </a:r>
            <a:r>
              <a:rPr lang="en-US" i="1" dirty="0"/>
              <a:t>f</a:t>
            </a:r>
            <a:r>
              <a:rPr lang="en-US" baseline="-25000" dirty="0"/>
              <a:t>s</a:t>
            </a:r>
            <a:r>
              <a:rPr lang="en-US" dirty="0"/>
              <a:t> = 16 000 Hz)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CD-audio: 0–22 050 Hz (</a:t>
            </a:r>
            <a:r>
              <a:rPr lang="en-US" i="1" dirty="0"/>
              <a:t>theoretical</a:t>
            </a:r>
            <a:r>
              <a:rPr lang="en-US" dirty="0"/>
              <a:t>; </a:t>
            </a:r>
            <a:r>
              <a:rPr lang="en-US" i="1" dirty="0"/>
              <a:t>f</a:t>
            </a:r>
            <a:r>
              <a:rPr lang="en-US" baseline="-25000" dirty="0"/>
              <a:t>s</a:t>
            </a:r>
            <a:r>
              <a:rPr lang="en-US" dirty="0"/>
              <a:t> = 44 100 Hz)</a:t>
            </a:r>
          </a:p>
          <a:p>
            <a:pPr marL="6350" lvl="1" indent="0">
              <a:lnSpc>
                <a:spcPct val="150000"/>
              </a:lnSpc>
              <a:buNone/>
            </a:pPr>
            <a:r>
              <a:rPr lang="en-US" sz="1800" b="1" i="1" dirty="0"/>
              <a:t>Typical speech processing applications use</a:t>
            </a:r>
            <a:r>
              <a:rPr lang="en-US" sz="1800" dirty="0"/>
              <a:t> 0–8000 Hz (</a:t>
            </a:r>
            <a:r>
              <a:rPr lang="en-US" sz="1800" i="1" dirty="0"/>
              <a:t>f</a:t>
            </a:r>
            <a:r>
              <a:rPr lang="en-US" sz="1800" baseline="-25000" dirty="0"/>
              <a:t>s</a:t>
            </a:r>
            <a:r>
              <a:rPr lang="en-US" sz="1800" dirty="0"/>
              <a:t> = 16 000 Hz), as m</a:t>
            </a:r>
            <a:r>
              <a:rPr lang="en-US" dirty="0"/>
              <a:t>ost speech phenomena occur between 70 and 8 000 Hz: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Fundamental frequencies 70–500 Hz (vocal fold vibration)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Key acoustic resonances 300–3400 Hz (“formants” of vowels and other sonorants) 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Turbulent noises 3000–8000 Hz (fricatives).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7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as a digital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7" y="1610832"/>
            <a:ext cx="8229600" cy="51302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bit-depth and sampling rate (together: bitrate) matter?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 low bit-rate:</a:t>
            </a:r>
          </a:p>
          <a:p>
            <a:pPr lvl="1"/>
            <a:r>
              <a:rPr lang="en-US" dirty="0"/>
              <a:t>Transmission &amp; synthesis: </a:t>
            </a:r>
            <a:r>
              <a:rPr lang="en-US" i="1" dirty="0"/>
              <a:t>poor intelligibility</a:t>
            </a:r>
            <a:r>
              <a:rPr lang="en-US" dirty="0"/>
              <a:t> and </a:t>
            </a:r>
            <a:r>
              <a:rPr lang="en-US" i="1" dirty="0"/>
              <a:t>poor</a:t>
            </a:r>
            <a:r>
              <a:rPr lang="en-US" dirty="0"/>
              <a:t> </a:t>
            </a:r>
            <a:r>
              <a:rPr lang="en-US" i="1" dirty="0"/>
              <a:t>sound quality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Analysis: </a:t>
            </a:r>
            <a:r>
              <a:rPr lang="en-US" i="1" dirty="0"/>
              <a:t>less information </a:t>
            </a:r>
            <a:r>
              <a:rPr lang="en-US" dirty="0"/>
              <a:t>in the signal </a:t>
            </a:r>
            <a:r>
              <a:rPr lang="en-US" dirty="0">
                <a:sym typeface="Wingdings"/>
              </a:rPr>
              <a:t> worse performance.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9525" lvl="1" indent="0">
              <a:buNone/>
            </a:pPr>
            <a:r>
              <a:rPr lang="en-US" sz="1800" b="1" dirty="0"/>
              <a:t>Too high bit-rate:</a:t>
            </a:r>
          </a:p>
          <a:p>
            <a:pPr marL="569595" lvl="2" indent="-285750"/>
            <a:r>
              <a:rPr lang="en-US" sz="1600" dirty="0"/>
              <a:t>Transmission: </a:t>
            </a:r>
            <a:r>
              <a:rPr lang="en-US" sz="1600" i="1" dirty="0"/>
              <a:t>consumes extra bits </a:t>
            </a:r>
            <a:r>
              <a:rPr lang="en-US" sz="1600" dirty="0"/>
              <a:t>(out of limited bandwidth)</a:t>
            </a:r>
          </a:p>
          <a:p>
            <a:pPr marL="569595" lvl="2" indent="-285750"/>
            <a:r>
              <a:rPr lang="en-US" sz="1600" dirty="0"/>
              <a:t>Storage: takes </a:t>
            </a:r>
            <a:r>
              <a:rPr lang="en-US" sz="1600" i="1" dirty="0"/>
              <a:t>more space than necessary</a:t>
            </a:r>
            <a:endParaRPr lang="en-US" sz="1600" dirty="0"/>
          </a:p>
          <a:p>
            <a:pPr marL="569595" lvl="2" indent="-285750"/>
            <a:r>
              <a:rPr lang="en-US" sz="1600" dirty="0"/>
              <a:t>Analysis: </a:t>
            </a:r>
            <a:r>
              <a:rPr lang="en-US" sz="1600" i="1" dirty="0"/>
              <a:t>contains redundant/unnecessary information, </a:t>
            </a:r>
            <a:r>
              <a:rPr lang="en-US" sz="1600" dirty="0"/>
              <a:t>high-frequencies can contain</a:t>
            </a:r>
            <a:r>
              <a:rPr lang="en-US" sz="1600" i="1" dirty="0"/>
              <a:t> less reliable information</a:t>
            </a:r>
          </a:p>
          <a:p>
            <a:pPr marL="569595" lvl="2" indent="-285750"/>
            <a:r>
              <a:rPr lang="en-US" sz="1600" dirty="0"/>
              <a:t>All tasks: </a:t>
            </a:r>
            <a:r>
              <a:rPr lang="en-US" sz="1600" i="1" dirty="0"/>
              <a:t>requires more computation </a:t>
            </a:r>
            <a:r>
              <a:rPr lang="en-US" sz="1600" dirty="0"/>
              <a:t>(battery/other electricity, time, limited hardware)</a:t>
            </a:r>
          </a:p>
          <a:p>
            <a:pPr marL="283845" lvl="2" indent="0">
              <a:buNone/>
            </a:pPr>
            <a:r>
              <a:rPr lang="en-US" sz="1600" dirty="0"/>
              <a:t>= </a:t>
            </a:r>
            <a:r>
              <a:rPr lang="en-US" sz="1600" b="1" i="1" dirty="0"/>
              <a:t>extra computation and storage costs money </a:t>
            </a:r>
            <a:r>
              <a:rPr lang="en-US" sz="1600" dirty="0"/>
              <a:t>and </a:t>
            </a:r>
            <a:r>
              <a:rPr lang="en-US" sz="1600" b="1" i="1" dirty="0"/>
              <a:t>takes more time</a:t>
            </a:r>
            <a:r>
              <a:rPr lang="en-US" sz="1600" i="1" dirty="0"/>
              <a:t> </a:t>
            </a:r>
            <a:r>
              <a:rPr lang="en-US" sz="1600" b="1" i="1" dirty="0"/>
              <a:t>to process</a:t>
            </a:r>
            <a:endParaRPr lang="en-US" sz="1200" b="1" dirty="0"/>
          </a:p>
          <a:p>
            <a:pPr marL="9525" lvl="1" indent="0">
              <a:buNone/>
            </a:pPr>
            <a:endParaRPr lang="en-US" b="1" dirty="0"/>
          </a:p>
          <a:p>
            <a:pPr marL="9525" lvl="1" indent="0">
              <a:buNone/>
            </a:pPr>
            <a:r>
              <a:rPr lang="en-US" b="1" dirty="0"/>
              <a:t>Guideline:</a:t>
            </a:r>
            <a:r>
              <a:rPr lang="en-US" dirty="0"/>
              <a:t> Use signal format that is sufficiently detailed but nothing more (default: </a:t>
            </a:r>
            <a:r>
              <a:rPr lang="en-US" i="1" dirty="0"/>
              <a:t>f</a:t>
            </a:r>
            <a:r>
              <a:rPr lang="en-US" baseline="-25000" dirty="0"/>
              <a:t>s</a:t>
            </a:r>
            <a:r>
              <a:rPr lang="en-US" dirty="0"/>
              <a:t> = 16 kHz). 	</a:t>
            </a:r>
          </a:p>
        </p:txBody>
      </p:sp>
    </p:spTree>
    <p:extLst>
      <p:ext uri="{BB962C8B-B14F-4D97-AF65-F5344CB8AC3E}">
        <p14:creationId xmlns:p14="http://schemas.microsoft.com/office/powerpoint/2010/main" val="13839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E6DB-437F-F840-8797-82794C27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29411"/>
            <a:ext cx="8229600" cy="990600"/>
          </a:xfrm>
        </p:spPr>
        <p:txBody>
          <a:bodyPr/>
          <a:lstStyle/>
          <a:p>
            <a:r>
              <a:rPr lang="en-FI" dirty="0"/>
              <a:t>General properties of speech signals</a:t>
            </a:r>
          </a:p>
        </p:txBody>
      </p:sp>
    </p:spTree>
    <p:extLst>
      <p:ext uri="{BB962C8B-B14F-4D97-AF65-F5344CB8AC3E}">
        <p14:creationId xmlns:p14="http://schemas.microsoft.com/office/powerpoint/2010/main" val="320250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AC33-7245-3948-A941-69D6EA92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893"/>
            <a:ext cx="8229600" cy="990600"/>
          </a:xfrm>
        </p:spPr>
        <p:txBody>
          <a:bodyPr/>
          <a:lstStyle/>
          <a:p>
            <a:r>
              <a:rPr lang="x-none" dirty="0"/>
              <a:t>Ingredients of speech</a:t>
            </a:r>
            <a:r>
              <a:rPr lang="fi-FI" dirty="0"/>
              <a:t> </a:t>
            </a:r>
            <a:r>
              <a:rPr lang="fi-FI" dirty="0" err="1"/>
              <a:t>signals</a:t>
            </a:r>
            <a:endParaRPr lang="x-none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C1A6610-E2D7-7F41-8EF1-9E7A2EE2F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472" y="1145502"/>
            <a:ext cx="8919056" cy="41869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21225-3756-9240-98A3-A4DBE156123A}"/>
              </a:ext>
            </a:extLst>
          </p:cNvPr>
          <p:cNvSpPr txBox="1"/>
          <p:nvPr/>
        </p:nvSpPr>
        <p:spPr>
          <a:xfrm>
            <a:off x="363470" y="5332486"/>
            <a:ext cx="65540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basic 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	different types of noises (turbulence)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	different types of impulsive bursts (sudden releases of air)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	periodic vibrations	</a:t>
            </a:r>
          </a:p>
          <a:p>
            <a:r>
              <a:rPr lang="en-US" dirty="0"/>
              <a:t>	+ periods of silence </a:t>
            </a:r>
          </a:p>
        </p:txBody>
      </p:sp>
    </p:spTree>
    <p:extLst>
      <p:ext uri="{BB962C8B-B14F-4D97-AF65-F5344CB8AC3E}">
        <p14:creationId xmlns:p14="http://schemas.microsoft.com/office/powerpoint/2010/main" val="114016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5636</TotalTime>
  <Words>3197</Words>
  <Application>Microsoft Macintosh PowerPoint</Application>
  <PresentationFormat>On-screen Show (4:3)</PresentationFormat>
  <Paragraphs>388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Cambria Math</vt:lpstr>
      <vt:lpstr>Times New Roman</vt:lpstr>
      <vt:lpstr>Clarity</vt:lpstr>
      <vt:lpstr>BASIC Speech representations and features</vt:lpstr>
      <vt:lpstr>Topics of the lecture</vt:lpstr>
      <vt:lpstr>Speech as a physical signal</vt:lpstr>
      <vt:lpstr>Speech as a physical signal</vt:lpstr>
      <vt:lpstr>Speech as a digital signal</vt:lpstr>
      <vt:lpstr>Speech as a digital signal: sampling rate</vt:lpstr>
      <vt:lpstr>Speech as a digital signal</vt:lpstr>
      <vt:lpstr>General properties of speech signals</vt:lpstr>
      <vt:lpstr>Ingredients of speech signals</vt:lpstr>
      <vt:lpstr>Windowing</vt:lpstr>
      <vt:lpstr>Windowing</vt:lpstr>
      <vt:lpstr>Time-frequency analysis of speech: practical considerations</vt:lpstr>
      <vt:lpstr>Some basic time-domain features of speech</vt:lpstr>
      <vt:lpstr>Time-domain analysis: energy</vt:lpstr>
      <vt:lpstr>Time-domain analysis: ZCR</vt:lpstr>
      <vt:lpstr>Time-domain analysis: autocorrelation</vt:lpstr>
      <vt:lpstr>Time-domain analysis: autocorrelation</vt:lpstr>
      <vt:lpstr>Time-domain analysis: autocorrelation </vt:lpstr>
      <vt:lpstr>Basic frequency and time-frequency analysis</vt:lpstr>
      <vt:lpstr>Recap: Frequency analysis with DFT</vt:lpstr>
      <vt:lpstr>Recap: Frequency analysis with DFT</vt:lpstr>
      <vt:lpstr>Recap: Frequency analysis with DFT</vt:lpstr>
      <vt:lpstr>Time-frequency analysis</vt:lpstr>
      <vt:lpstr>Mel-spectrograms</vt:lpstr>
      <vt:lpstr>Mel-spectrograms</vt:lpstr>
      <vt:lpstr>Mel-spectrograms</vt:lpstr>
      <vt:lpstr>Cepstrum</vt:lpstr>
      <vt:lpstr>Cepstrum and quefrency analysis</vt:lpstr>
      <vt:lpstr>Cepstrum and quefrency analysis</vt:lpstr>
      <vt:lpstr>Cepstrum and quefrency analysis</vt:lpstr>
      <vt:lpstr>Cepstrum and liftering</vt:lpstr>
      <vt:lpstr>Mel-frequency cepstral coefficients (MFCCs)</vt:lpstr>
      <vt:lpstr>Mel-frequency cepstral coefficients (MFCCs)</vt:lpstr>
      <vt:lpstr>MFCC cepstrogram</vt:lpstr>
      <vt:lpstr>MFCC interpretation</vt:lpstr>
      <vt:lpstr>Delta and deltadelta features</vt:lpstr>
      <vt:lpstr>Delta and deltadelta features</vt:lpstr>
      <vt:lpstr>Pitch-synchronous windowing</vt:lpstr>
      <vt:lpstr>Pitch synchronous windowing</vt:lpstr>
      <vt:lpstr>Pitch synchronous windowing: Praat example</vt:lpstr>
      <vt:lpstr>Other considerations : speech and noise</vt:lpstr>
      <vt:lpstr>Speech signals and noise</vt:lpstr>
      <vt:lpstr>Speech and noise: relevant concepts</vt:lpstr>
      <vt:lpstr>Speech and noise: relevant concepts</vt:lpstr>
      <vt:lpstr>Example: feature normalization in cepstral domain</vt:lpstr>
      <vt:lpstr>Summary</vt:lpstr>
    </vt:vector>
  </TitlesOfParts>
  <Company>Aalto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Acoustical modeling of speech production</dc:title>
  <dc:creator>Okko Räsänen</dc:creator>
  <cp:lastModifiedBy>Okko Räsänen (TAU)</cp:lastModifiedBy>
  <cp:revision>2051</cp:revision>
  <cp:lastPrinted>2023-03-09T10:20:05Z</cp:lastPrinted>
  <dcterms:created xsi:type="dcterms:W3CDTF">2018-04-09T11:12:53Z</dcterms:created>
  <dcterms:modified xsi:type="dcterms:W3CDTF">2023-11-27T16:21:38Z</dcterms:modified>
</cp:coreProperties>
</file>